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8B0E449-B231-4506-8E5D-11170D548130}" type="datetimeFigureOut">
              <a:rPr lang="en-US" smtClean="0"/>
              <a:pPr/>
              <a:t>10/26/2010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B489E8D-CC3C-4662-A386-E80093526D9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B0E449-B231-4506-8E5D-11170D548130}" type="datetimeFigureOut">
              <a:rPr lang="en-US" smtClean="0"/>
              <a:pPr/>
              <a:t>10/26/2010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489E8D-CC3C-4662-A386-E80093526D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B0E449-B231-4506-8E5D-11170D548130}" type="datetimeFigureOut">
              <a:rPr lang="en-US" smtClean="0"/>
              <a:pPr/>
              <a:t>10/26/2010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489E8D-CC3C-4662-A386-E80093526D9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B0E449-B231-4506-8E5D-11170D548130}" type="datetimeFigureOut">
              <a:rPr lang="en-US" smtClean="0"/>
              <a:pPr/>
              <a:t>10/26/2010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489E8D-CC3C-4662-A386-E80093526D9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8B0E449-B231-4506-8E5D-11170D548130}" type="datetimeFigureOut">
              <a:rPr lang="en-US" smtClean="0"/>
              <a:pPr/>
              <a:t>10/26/2010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489E8D-CC3C-4662-A386-E80093526D9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B0E449-B231-4506-8E5D-11170D548130}" type="datetimeFigureOut">
              <a:rPr lang="en-US" smtClean="0"/>
              <a:pPr/>
              <a:t>10/26/2010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B489E8D-CC3C-4662-A386-E80093526D9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8B0E449-B231-4506-8E5D-11170D548130}" type="datetimeFigureOut">
              <a:rPr lang="en-US" smtClean="0"/>
              <a:pPr/>
              <a:t>10/26/2010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B489E8D-CC3C-4662-A386-E80093526D9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8B0E449-B231-4506-8E5D-11170D548130}" type="datetimeFigureOut">
              <a:rPr lang="en-US" smtClean="0"/>
              <a:pPr/>
              <a:t>10/26/2010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B489E8D-CC3C-4662-A386-E80093526D9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8B0E449-B231-4506-8E5D-11170D548130}" type="datetimeFigureOut">
              <a:rPr lang="en-US" smtClean="0"/>
              <a:pPr/>
              <a:t>10/26/2010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B489E8D-CC3C-4662-A386-E80093526D9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8B0E449-B231-4506-8E5D-11170D548130}" type="datetimeFigureOut">
              <a:rPr lang="en-US" smtClean="0"/>
              <a:pPr/>
              <a:t>10/26/2010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B489E8D-CC3C-4662-A386-E80093526D9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8B0E449-B231-4506-8E5D-11170D548130}" type="datetimeFigureOut">
              <a:rPr lang="en-US" smtClean="0"/>
              <a:pPr/>
              <a:t>10/26/2010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B489E8D-CC3C-4662-A386-E80093526D9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8B0E449-B231-4506-8E5D-11170D548130}" type="datetimeFigureOut">
              <a:rPr lang="en-US" smtClean="0"/>
              <a:pPr/>
              <a:t>10/26/2010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B489E8D-CC3C-4662-A386-E80093526D9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ar-SA" b="1" dirty="0" smtClean="0">
                <a:ln w="18000">
                  <a:solidFill>
                    <a:schemeClr val="tx1"/>
                  </a:solidFill>
                  <a:prstDash val="solid"/>
                  <a:miter lim="800000"/>
                </a:ln>
                <a:noFill/>
                <a:effectLst>
                  <a:outerShdw blurRad="25500" dist="23000" dir="7020000" algn="tl">
                    <a:srgbClr val="000000">
                      <a:alpha val="50000"/>
                    </a:srgbClr>
                  </a:outerShdw>
                </a:effectLst>
              </a:rPr>
              <a:t>التحديات المستقبلية للمصرفية الإسلامية </a:t>
            </a:r>
            <a:br>
              <a:rPr lang="ar-SA" b="1" dirty="0" smtClean="0">
                <a:ln w="18000">
                  <a:solidFill>
                    <a:schemeClr val="tx1"/>
                  </a:solidFill>
                  <a:prstDash val="solid"/>
                  <a:miter lim="800000"/>
                </a:ln>
                <a:noFill/>
                <a:effectLst>
                  <a:outerShdw blurRad="25500" dist="23000" dir="7020000" algn="tl">
                    <a:srgbClr val="000000">
                      <a:alpha val="50000"/>
                    </a:srgbClr>
                  </a:outerShdw>
                </a:effectLst>
              </a:rPr>
            </a:br>
            <a:r>
              <a:rPr lang="ar-SA" b="1" dirty="0" smtClean="0">
                <a:ln w="18000">
                  <a:solidFill>
                    <a:schemeClr val="tx1"/>
                  </a:solidFill>
                  <a:prstDash val="solid"/>
                  <a:miter lim="800000"/>
                </a:ln>
                <a:noFill/>
                <a:effectLst>
                  <a:outerShdw blurRad="25500" dist="23000" dir="7020000" algn="tl">
                    <a:srgbClr val="000000">
                      <a:alpha val="50000"/>
                    </a:srgbClr>
                  </a:outerShdw>
                </a:effectLst>
              </a:rPr>
              <a:t>رؤية مقاصدية</a:t>
            </a:r>
            <a:endParaRPr lang="en-US" b="1" dirty="0">
              <a:ln w="18000">
                <a:solidFill>
                  <a:schemeClr val="tx1"/>
                </a:solidFill>
                <a:prstDash val="solid"/>
                <a:miter lim="800000"/>
              </a:ln>
              <a:noFill/>
              <a:effectLst>
                <a:outerShdw blurRad="25500" dist="23000" dir="7020000" algn="tl">
                  <a:srgbClr val="000000">
                    <a:alpha val="50000"/>
                  </a:srgbClr>
                </a:outerShdw>
              </a:effectLst>
            </a:endParaRPr>
          </a:p>
        </p:txBody>
      </p:sp>
      <p:sp>
        <p:nvSpPr>
          <p:cNvPr id="3" name="Subtitle 2"/>
          <p:cNvSpPr>
            <a:spLocks noGrp="1"/>
          </p:cNvSpPr>
          <p:nvPr>
            <p:ph type="subTitle" idx="1"/>
          </p:nvPr>
        </p:nvSpPr>
        <p:spPr/>
        <p:txBody>
          <a:bodyPr>
            <a:normAutofit fontScale="92500" lnSpcReduction="20000"/>
          </a:bodyPr>
          <a:lstStyle/>
          <a:p>
            <a:endParaRPr lang="ar-SA" dirty="0" smtClean="0">
              <a:solidFill>
                <a:schemeClr val="tx1"/>
              </a:solidFill>
            </a:endParaRPr>
          </a:p>
          <a:p>
            <a:pPr algn="ctr"/>
            <a:r>
              <a:rPr lang="ar-SA" b="1" dirty="0" smtClean="0">
                <a:solidFill>
                  <a:schemeClr val="tx1"/>
                </a:solidFill>
              </a:rPr>
              <a:t>د.مسفر بن علي القحطاني </a:t>
            </a:r>
          </a:p>
          <a:p>
            <a:pPr algn="ctr"/>
            <a:r>
              <a:rPr lang="ar-SA" b="1" dirty="0" smtClean="0">
                <a:solidFill>
                  <a:schemeClr val="tx1"/>
                </a:solidFill>
              </a:rPr>
              <a:t>الاستاذ المشارك بجامعة الملك فهد للبترول والمعادن</a:t>
            </a:r>
            <a:endParaRPr lang="en-US" b="1"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ar-SA" sz="4500" b="1" dirty="0">
                <a:solidFill>
                  <a:schemeClr val="accent4"/>
                </a:solidFill>
              </a:rPr>
              <a:t>8- حكم الحاكم يرفع الخلاف. </a:t>
            </a:r>
            <a:endParaRPr lang="ar-SA" sz="4500" b="1" dirty="0" smtClean="0">
              <a:solidFill>
                <a:schemeClr val="accent4"/>
              </a:solidFill>
            </a:endParaRPr>
          </a:p>
          <a:p>
            <a:pPr algn="r" rtl="1"/>
            <a:endParaRPr lang="ar-SA" sz="4500" b="1" dirty="0" smtClean="0">
              <a:solidFill>
                <a:schemeClr val="tx2"/>
              </a:solidFill>
            </a:endParaRPr>
          </a:p>
          <a:p>
            <a:pPr algn="r" rtl="1"/>
            <a:r>
              <a:rPr lang="ar-SA" b="1" dirty="0" smtClean="0"/>
              <a:t>التحدي المستقبلي للعمل بهذا المقصد :</a:t>
            </a:r>
            <a:endParaRPr lang="en-US" dirty="0" smtClean="0"/>
          </a:p>
          <a:p>
            <a:pPr algn="r" rtl="1"/>
            <a:r>
              <a:rPr lang="ar-SA" b="1" dirty="0" smtClean="0"/>
              <a:t>- </a:t>
            </a:r>
            <a:r>
              <a:rPr lang="ar-SA" b="1" dirty="0"/>
              <a:t>التشريعات والإجراءات الحكومية </a:t>
            </a:r>
            <a:r>
              <a:rPr lang="ar-SA" b="1" dirty="0" smtClean="0"/>
              <a:t>في المعايير و الرقابة وعند المنازعة مصممة </a:t>
            </a:r>
            <a:r>
              <a:rPr lang="ar-SA" b="1" dirty="0"/>
              <a:t>أساسًا لتطبيقات البنوك التقليدية التي تتعارض في كثير من جوانبها مع المصرفية الإسلامية. </a:t>
            </a:r>
            <a:endParaRPr lang="en-US" dirty="0"/>
          </a:p>
          <a:p>
            <a:pPr algn="r" rtl="1"/>
            <a:r>
              <a:rPr lang="ar-SA" b="1" dirty="0"/>
              <a:t>- أن البنوك المركزية لا تحسن التعامل مع الأدوات المالية الإسلامية بالكيفية التي تتعامل بها مع الأدوات المالية الأخرى خاصة من ناحية توفير سوق ثانوية لها، وعدم إتاحة الفرصة للمصارف الإسلامية من خلال التسهيلات المقابلة والمكافئة للتسهيلات التي تتاح للبنوك التقليدية كحاجة البنوك المفاجئة لوسيلة شرعية يمكن أن تلجأ إليها البنوك الإسلامية عند حاجتها المفاجئة لسيولة نقدية سريعة.</a:t>
            </a:r>
            <a:endParaRPr lang="en-US" dirty="0"/>
          </a:p>
          <a:p>
            <a:pPr algn="r" rtl="1"/>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a:buNone/>
            </a:pPr>
            <a:r>
              <a:rPr lang="ar-SA" sz="2800" b="1" dirty="0" smtClean="0">
                <a:solidFill>
                  <a:schemeClr val="accent4"/>
                </a:solidFill>
              </a:rPr>
              <a:t>9- </a:t>
            </a:r>
            <a:r>
              <a:rPr lang="ar-SA" sz="2800" b="1" dirty="0">
                <a:solidFill>
                  <a:schemeClr val="accent4"/>
                </a:solidFill>
              </a:rPr>
              <a:t>النظام المصرفي الإسلامي نظام أخلاقي وتنموي </a:t>
            </a:r>
            <a:r>
              <a:rPr lang="ar-SA" sz="2800" b="1" dirty="0" smtClean="0">
                <a:solidFill>
                  <a:schemeClr val="accent4"/>
                </a:solidFill>
              </a:rPr>
              <a:t>.</a:t>
            </a:r>
          </a:p>
          <a:p>
            <a:pPr algn="r" rtl="1"/>
            <a:endParaRPr lang="ar-SA" b="1" dirty="0" smtClean="0"/>
          </a:p>
          <a:p>
            <a:pPr algn="r" rtl="1"/>
            <a:r>
              <a:rPr lang="ar-SA" b="1" dirty="0" smtClean="0"/>
              <a:t>ا</a:t>
            </a:r>
            <a:r>
              <a:rPr lang="ar-SA" sz="2400" b="1" dirty="0" smtClean="0"/>
              <a:t>لتحدي </a:t>
            </a:r>
            <a:r>
              <a:rPr lang="ar-SA" sz="2400" b="1" dirty="0"/>
              <a:t>المستقبلي للعمل بهذا المقصد :</a:t>
            </a:r>
            <a:endParaRPr lang="en-US" sz="2400" dirty="0"/>
          </a:p>
          <a:p>
            <a:pPr algn="r" rtl="1"/>
            <a:r>
              <a:rPr lang="ar-SA" sz="2400" b="1" dirty="0"/>
              <a:t>- أن المصارف الإسلامية تركز على صيغ التمويل الأقرب للصيغ المطبقة في البنوك التقليدية، وذلك تحوطًا ضد مأزق التقلبات غير المحسوبة للموارد المالية، وأن هذه الصيغ ليست هي الصيغ الأكثر انسجامًا مع طبيعة المصارف الإسلامية التنموية</a:t>
            </a:r>
            <a:r>
              <a:rPr lang="ar-SA" sz="2400" b="1" dirty="0" smtClean="0"/>
              <a:t>.</a:t>
            </a:r>
          </a:p>
          <a:p>
            <a:pPr algn="r" rtl="1"/>
            <a:r>
              <a:rPr lang="ar-SA" sz="2400" b="1" dirty="0" smtClean="0"/>
              <a:t>النظام المصرفي الإسلامي شكله وأحكامه و مخرجاته قائمة على التكافل و العدالة و عدم استغلال الديون لتوليد الأموال ، ولا ينبغي أن تكون الشعارات مخالفة للتطبيقات</a:t>
            </a:r>
            <a:r>
              <a:rPr lang="ar-SA" sz="2400" b="1" dirty="0" smtClean="0"/>
              <a:t>.</a:t>
            </a:r>
          </a:p>
          <a:p>
            <a:pPr algn="r" rtl="1"/>
            <a:r>
              <a:rPr lang="ar-SA" sz="2400" b="1" dirty="0" smtClean="0"/>
              <a:t>تضليل العميل بالمعلومات القاصرة والخاطئة والدعايات الغامضة .</a:t>
            </a:r>
          </a:p>
          <a:p>
            <a:pPr algn="r" rtl="1"/>
            <a:r>
              <a:rPr lang="ar-SA" sz="2400" b="1" dirty="0" smtClean="0"/>
              <a:t>الشفافية في الاطلاع على العقود والالتزامات وآلية المحاسبة و التقاضي.</a:t>
            </a:r>
            <a:endParaRPr lang="en-US" sz="2400" dirty="0"/>
          </a:p>
          <a:p>
            <a:pPr algn="r"/>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ar-SA" sz="3600" b="1" dirty="0">
                <a:solidFill>
                  <a:schemeClr val="accent4"/>
                </a:solidFill>
              </a:rPr>
              <a:t>10- مقصد الشرع من الدّيون هو التقليل منها والتضييق لطرقها </a:t>
            </a:r>
            <a:r>
              <a:rPr lang="ar-SA" sz="3600" b="1" dirty="0" smtClean="0">
                <a:solidFill>
                  <a:schemeClr val="accent4"/>
                </a:solidFill>
              </a:rPr>
              <a:t>.</a:t>
            </a:r>
          </a:p>
          <a:p>
            <a:pPr algn="r" rtl="1"/>
            <a:endParaRPr lang="ar-SA" sz="3600" b="1" dirty="0" smtClean="0">
              <a:solidFill>
                <a:schemeClr val="tx2"/>
              </a:solidFill>
            </a:endParaRPr>
          </a:p>
          <a:p>
            <a:pPr algn="r" rtl="1"/>
            <a:r>
              <a:rPr lang="ar-SA" b="1" dirty="0"/>
              <a:t>التحدي المستقبلي للعمل بهذا المقصد:</a:t>
            </a:r>
            <a:endParaRPr lang="en-US" dirty="0"/>
          </a:p>
          <a:p>
            <a:pPr algn="r" rtl="1"/>
            <a:r>
              <a:rPr lang="ar-SA" b="1" dirty="0"/>
              <a:t>- يجب على الهيئات الشرعية تخفيف الإقبال على التمويل المصرفي لأنه من قبيل الديون المذموم الأخذ بها من غير حاجة ، والنصح للخلق يؤكد العمل بهذا المقصد . وقد يكون تحدياً يواجه مصداقية الهيئات الشرعية ، بل أغلب ديون الطبقة الوسطى بسبب فتاوى الإباحة والدعوة </a:t>
            </a:r>
            <a:r>
              <a:rPr lang="ar-SA" b="1" dirty="0" smtClean="0"/>
              <a:t>للتمويل في الكماليات الاستهلاكية والتشجيع </a:t>
            </a:r>
            <a:r>
              <a:rPr lang="ar-SA" b="1" dirty="0"/>
              <a:t>للمساهمات وطرق التمويل دون ضبط وتوعية وتحذير . ذكر المحامي وائل الصعيدي : أن هناك قروض متعثرة تبلغ عشرة مليارات ريال في المملكة من أصل 200 مليار أقرضتها البنوك وتجاوز عدد المتعثرين 300 ألف من أصل ملونين ومائتي ألف مقترض . وذكر الاقتصادي خالد الحميضان : أن ديون رجال الأعمال السعوديين المتعثرة تصل إلى 150 مليار ريال </a:t>
            </a:r>
            <a:r>
              <a:rPr lang="ar-SA" b="1" dirty="0" smtClean="0"/>
              <a:t>.</a:t>
            </a:r>
            <a:endParaRPr lang="en-US" dirty="0"/>
          </a:p>
          <a:p>
            <a:pPr algn="r" rtl="1"/>
            <a:r>
              <a:rPr lang="ar-SA" b="1" dirty="0"/>
              <a:t>- تفعيل نظام المشاركة بين العميل والمصرف يجب أن يكون حقيقيًا وليس شكليًا يضمر الديون للعميل .</a:t>
            </a:r>
            <a:endParaRPr lang="en-US" dirty="0"/>
          </a:p>
          <a:p>
            <a:pPr algn="r" rtl="1"/>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algn="r" rtl="1"/>
            <a:r>
              <a:rPr lang="ar-SA" sz="11200" b="1" dirty="0">
                <a:solidFill>
                  <a:schemeClr val="accent4"/>
                </a:solidFill>
              </a:rPr>
              <a:t>11- مقاصدية التوثيق والضمان عند استسهال الديون </a:t>
            </a:r>
            <a:r>
              <a:rPr lang="ar-SA" sz="11200" b="1" dirty="0" smtClean="0">
                <a:solidFill>
                  <a:schemeClr val="accent4"/>
                </a:solidFill>
              </a:rPr>
              <a:t>.</a:t>
            </a:r>
          </a:p>
          <a:p>
            <a:pPr algn="r" rtl="1"/>
            <a:endParaRPr lang="ar-SA" sz="4400" b="1" dirty="0" smtClean="0">
              <a:solidFill>
                <a:schemeClr val="tx2"/>
              </a:solidFill>
            </a:endParaRPr>
          </a:p>
          <a:p>
            <a:pPr algn="r" rtl="1"/>
            <a:r>
              <a:rPr lang="ar-SA" sz="8000" b="1" dirty="0"/>
              <a:t>التحدي المستقبلي في تطبيق هذا المقصد:</a:t>
            </a:r>
            <a:endParaRPr lang="en-US" sz="8000" dirty="0"/>
          </a:p>
          <a:p>
            <a:pPr algn="r" rtl="1"/>
            <a:r>
              <a:rPr lang="ar-SA" sz="8000" b="1" dirty="0"/>
              <a:t>- التحدي القادم متعلق بضرورة ضبط التوثيقات وتطوير الضمانات من مخاطر الاستثمار أو تعثر الحصول على </a:t>
            </a:r>
            <a:r>
              <a:rPr lang="ar-SA" sz="8000" b="1" dirty="0" smtClean="0"/>
              <a:t>المديونات </a:t>
            </a:r>
            <a:r>
              <a:rPr lang="ar-SA" sz="8000" b="1" dirty="0"/>
              <a:t>. وأهم علاج لتفادي هذا التحدي هو حوكمة العمل المصرفي داخل المؤسسة المالية كإدارة الالتزام والمراجعة الداخلية والقانونية وكذا إدارة الرقابة الشرعية بنوعيها الداخلية والخارجية</a:t>
            </a:r>
            <a:r>
              <a:rPr lang="ar-SA" sz="8000" b="1" dirty="0" smtClean="0"/>
              <a:t>.</a:t>
            </a:r>
          </a:p>
          <a:p>
            <a:pPr algn="r" rtl="1"/>
            <a:r>
              <a:rPr lang="ar-SA" sz="8000" b="1" dirty="0" smtClean="0"/>
              <a:t>تطوير ضمانات ملكية البنوك للأصول كما في المرابحة للآمر بالشراء قبل بيعها للعميل ، وكما في عقود التاجير وغيرها لأن الفرد المستاجر قد يسيء استخدام الاصول بما يضر البنك المالك بسبب ضعف ثقافة المجتمع وسوء إدارته وليس لتفريط متعمد.</a:t>
            </a:r>
            <a:endParaRPr lang="en-US" sz="8000" dirty="0"/>
          </a:p>
          <a:p>
            <a:pPr algn="r" rtl="1"/>
            <a:r>
              <a:rPr lang="ar-SA" sz="8000" b="1" dirty="0"/>
              <a:t>- ضرورة انسجام المصارف الإسلامية وأنظمتها بما يتوافق مع الشريعة الإسلامية من جانب ومع ما يصدر من الجهات المتعددة ذات العلاقة بالحوكمة وهي : منظمة التعاون الاقتصادي والتنمية، المبادئ التي تفرضها الدولة التي يقع بها المصرف، </a:t>
            </a:r>
            <a:r>
              <a:rPr lang="ar-SA" sz="8000" b="1" dirty="0" smtClean="0"/>
              <a:t>وهناك </a:t>
            </a:r>
            <a:r>
              <a:rPr lang="ar-SA" sz="8000" b="1" dirty="0"/>
              <a:t>وثيقة تعزيز الحوكمة في المنظمات المصرفية الصادرة عن بازل، ومعيار الحوكمة الصادر عن مجلس الخدمات المالية الإسلامية بماليزيا، بالإضافة إلى معيار تحت الإصدار تعده هيئة المحاسبة والمراجعة للمؤسسات المالية الإسلامية. </a:t>
            </a:r>
            <a:endParaRPr lang="ar-SA" sz="8000" b="1" dirty="0" smtClean="0"/>
          </a:p>
          <a:p>
            <a:pPr algn="r" rtl="1"/>
            <a:r>
              <a:rPr lang="ar-SA" sz="9600" b="1" dirty="0" smtClean="0">
                <a:solidFill>
                  <a:srgbClr val="FF0000"/>
                </a:solidFill>
              </a:rPr>
              <a:t>” عندما يصبح المنتج التمويلي سببا في التنازع والخلاف فإن مقصد التشريع يعمد إلى ضبطه بالشروط والمحددات“</a:t>
            </a:r>
            <a:endParaRPr lang="en-US" sz="9600" dirty="0">
              <a:solidFill>
                <a:srgbClr val="FF0000"/>
              </a:solidFill>
            </a:endParaRPr>
          </a:p>
          <a:p>
            <a:pPr algn="r" rtl="1"/>
            <a:r>
              <a:rPr lang="ar-SA" dirty="0" smtClean="0"/>
              <a:t>” </a:t>
            </a:r>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r" rtl="1"/>
            <a:r>
              <a:rPr lang="ar-SA" sz="4500" b="1" dirty="0">
                <a:solidFill>
                  <a:schemeClr val="accent4"/>
                </a:solidFill>
              </a:rPr>
              <a:t>12- مطابقة قصد العامل لقصد الشارع من العمل </a:t>
            </a:r>
            <a:r>
              <a:rPr lang="ar-SA" sz="4500" b="1" dirty="0" smtClean="0">
                <a:solidFill>
                  <a:schemeClr val="accent4"/>
                </a:solidFill>
              </a:rPr>
              <a:t>.</a:t>
            </a:r>
          </a:p>
          <a:p>
            <a:pPr algn="r" rtl="1"/>
            <a:endParaRPr lang="ar-SA" sz="4500" b="1" dirty="0" smtClean="0">
              <a:solidFill>
                <a:schemeClr val="tx2"/>
              </a:solidFill>
            </a:endParaRPr>
          </a:p>
          <a:p>
            <a:pPr algn="r" rtl="1"/>
            <a:r>
              <a:rPr lang="ar-SA" b="1" dirty="0"/>
              <a:t>التحدي المستقبلي للعمل بهذا المقصد:</a:t>
            </a:r>
            <a:endParaRPr lang="en-US" dirty="0"/>
          </a:p>
          <a:p>
            <a:pPr algn="r" rtl="1"/>
            <a:r>
              <a:rPr lang="ar-SA" b="1" dirty="0"/>
              <a:t>- العجز الكبير في الموارد البشرية المؤهلة في العمل المصرفي الإسلامي ، فمع ضخامة التوسع وإقبال السوق نحو التمويل الإسلامي لا نجد ما يقابله من تهئية مناسبة من الكوادر تسد هذا العجز ، وهو ما يفسر وجود بعض الصور المخالفة لدى المصارف الإسلامية من بعض الموظفين الذين يجهلون مقاصد وأحكام الشرع من كثير من المعاملات المصرفية .</a:t>
            </a:r>
            <a:endParaRPr lang="en-US" dirty="0"/>
          </a:p>
          <a:p>
            <a:pPr algn="r" rtl="1"/>
            <a:r>
              <a:rPr lang="ar-SA" b="1" dirty="0"/>
              <a:t>- ضرورة تكامل عمل الهيئة الشرعية مع لجان مدربة و متأهلة علميًا وعمليًا لتقوم بالرقابة والتدقيق للصيغ التمويلية و تطبيق معايير التنفيذ للأحكام الشرعية .</a:t>
            </a:r>
            <a:endParaRPr lang="en-US" dirty="0"/>
          </a:p>
          <a:p>
            <a:pPr algn="r" rtl="1"/>
            <a:r>
              <a:rPr lang="ar-SA" b="1" dirty="0"/>
              <a:t>- كشفت دراسة نشرتها المجلة المصرفية عدد ( 5 ) أن قطاع المصارف الإسلامية يحتاج إلى 30 ألف وظيفة جديدة خلال 7 سنوات القادمة فقط في الخليج أكثرها في السعودية </a:t>
            </a:r>
            <a:r>
              <a:rPr lang="ar-SA" b="1" dirty="0" smtClean="0"/>
              <a:t>. ويوضح الدكتور عز الدين محمد خوجة ـــ الأمين العام للمجلس العام للبنوك المالية الإسلامية ـــ أن تحدي توفير الموارد البشرية من الأهمية بمكان، خاصة مع تنامي عددهم إلى نحو 250 ألف موظف نصفهم في منطقة الشرق الأوسط، ومنهم 85 في المئة خلفيتهم المالية من المصرفية التقليدية</a:t>
            </a:r>
            <a:endParaRPr lang="en-US" dirty="0"/>
          </a:p>
          <a:p>
            <a:pPr algn="r" rtl="1"/>
            <a:r>
              <a:rPr lang="ar-SA" b="1" dirty="0"/>
              <a:t> </a:t>
            </a:r>
            <a:endParaRPr lang="en-US" dirty="0"/>
          </a:p>
          <a:p>
            <a:pPr algn="r" rtl="1"/>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ar-SA" sz="3000" b="1" dirty="0">
                <a:solidFill>
                  <a:schemeClr val="accent4"/>
                </a:solidFill>
              </a:rPr>
              <a:t>13- حقوق الآدميين موضوعة على الحفظ والاحتياط. </a:t>
            </a:r>
            <a:r>
              <a:rPr lang="ar-SA" sz="3000" b="1" dirty="0" smtClean="0">
                <a:solidFill>
                  <a:schemeClr val="accent4"/>
                </a:solidFill>
              </a:rPr>
              <a:t>و مال المسلمين هو دولة بينهم عند الحاجة .</a:t>
            </a:r>
          </a:p>
          <a:p>
            <a:pPr algn="r" rtl="1"/>
            <a:endParaRPr lang="ar-SA" sz="2600" b="1" dirty="0" smtClean="0">
              <a:solidFill>
                <a:schemeClr val="tx2"/>
              </a:solidFill>
            </a:endParaRPr>
          </a:p>
          <a:p>
            <a:pPr algn="r" rtl="1"/>
            <a:r>
              <a:rPr lang="ar-SA" sz="2600" b="1" dirty="0" smtClean="0">
                <a:solidFill>
                  <a:schemeClr val="tx2"/>
                </a:solidFill>
              </a:rPr>
              <a:t>التحدي </a:t>
            </a:r>
            <a:r>
              <a:rPr lang="ar-SA" sz="2600" b="1" dirty="0">
                <a:solidFill>
                  <a:schemeClr val="tx2"/>
                </a:solidFill>
              </a:rPr>
              <a:t>المستقبلي للعمل بهذا المقصد :</a:t>
            </a:r>
            <a:endParaRPr lang="en-US" sz="2600" dirty="0">
              <a:solidFill>
                <a:schemeClr val="tx2"/>
              </a:solidFill>
            </a:endParaRPr>
          </a:p>
          <a:p>
            <a:pPr algn="r" rtl="1"/>
            <a:r>
              <a:rPr lang="ar-SA" sz="2600" b="1" dirty="0"/>
              <a:t>- هناك الكثير من الأموال المودعة والمستثمرة لمسلمين تتجه نحو مشاريع تنموية غربية أو شرقية ، وهذا يجب النظر فيه .</a:t>
            </a:r>
            <a:endParaRPr lang="en-US" sz="2600" dirty="0"/>
          </a:p>
          <a:p>
            <a:pPr algn="r"/>
            <a:r>
              <a:rPr lang="ar-SA" sz="2600" b="1" dirty="0"/>
              <a:t>- أثر الصكوك في تمويل الغرب. حيث تم إصدار عدة صكوك إسلامية من قبل مؤسسات غربية مثل السندات التي أصدرتها الحكومة الألمانية عام 2004م مستهدفة الشرق الاوسط ، والصكوك الأمريكية عام 2006م لتمويل مشروعات حقوق الغاز ، وذكرت بعض المصادر أن مجموع هذه </a:t>
            </a:r>
            <a:endParaRPr lang="ar-SA" sz="2600" b="1" dirty="0" smtClean="0"/>
          </a:p>
          <a:p>
            <a:pPr algn="r" rtl="1"/>
            <a:r>
              <a:rPr lang="ar-SA" sz="2600" b="1" dirty="0" smtClean="0"/>
              <a:t>الصادرات </a:t>
            </a:r>
            <a:r>
              <a:rPr lang="ar-SA" sz="2600" b="1" dirty="0"/>
              <a:t>من الصكوك بلغ 200 مليار دولار خلال عام 2007م </a:t>
            </a:r>
            <a:r>
              <a:rPr lang="ar-SA" sz="2600" b="1" dirty="0" smtClean="0"/>
              <a:t>.</a:t>
            </a:r>
          </a:p>
          <a:p>
            <a:pPr algn="r" rtl="1"/>
            <a:r>
              <a:rPr lang="ar-SA" sz="2600" b="1" dirty="0" smtClean="0"/>
              <a:t>نسبة اقبال الاوروبيين من غير المسلمين للحصول على تمويل اسلامي بلغت 80% .</a:t>
            </a:r>
            <a:endParaRPr lang="en-US" sz="2600" dirty="0"/>
          </a:p>
          <a:p>
            <a:pPr rtl="1"/>
            <a:endParaRPr lang="en-US" dirty="0"/>
          </a:p>
          <a:p>
            <a:pPr algn="r" rtl="1"/>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algn="r" rtl="1"/>
            <a:r>
              <a:rPr lang="ar-SA" sz="8600" b="1" dirty="0">
                <a:solidFill>
                  <a:schemeClr val="accent4"/>
                </a:solidFill>
              </a:rPr>
              <a:t>14- مراعاة حق المسلمين أجمعين بدفع الضرر الكثير عنهم أولى من دفع الضرر اليسير عن واحد منهم. </a:t>
            </a:r>
            <a:endParaRPr lang="ar-SA" sz="8600" b="1" dirty="0" smtClean="0">
              <a:solidFill>
                <a:schemeClr val="accent4"/>
              </a:solidFill>
            </a:endParaRPr>
          </a:p>
          <a:p>
            <a:pPr algn="r" rtl="1"/>
            <a:endParaRPr lang="ar-SA" sz="5100" b="1" dirty="0" smtClean="0">
              <a:solidFill>
                <a:schemeClr val="tx2"/>
              </a:solidFill>
            </a:endParaRPr>
          </a:p>
          <a:p>
            <a:pPr algn="r" rtl="1"/>
            <a:r>
              <a:rPr lang="ar-SA" sz="7200" b="1" dirty="0"/>
              <a:t>التحدي المستقبلي للعمل بهذا المقصد :</a:t>
            </a:r>
            <a:endParaRPr lang="en-US" sz="7200" dirty="0"/>
          </a:p>
          <a:p>
            <a:pPr algn="r" rtl="1"/>
            <a:r>
              <a:rPr lang="en-US" sz="7200" b="1" dirty="0"/>
              <a:t>- </a:t>
            </a:r>
            <a:r>
              <a:rPr lang="ar-SA" sz="7200" b="1" dirty="0"/>
              <a:t>زيادة حدة التنافس مع دخول المصارف التقليدية العربية والأجنبية سوق العمل المصرفي الإسلامي بكل ما تتميز به هذه المصارف من إمكانيات هائلة وقوة ذاتية ستوفر لها عناصر إضافية للنجاح ، لقد ظهرت منافسة البنوك التقليدية بعدة صور منها فتح نوافذ إسلامية ومنها تأسيس الفروع المستقلة أو تأسيس شركات تابعة وتحول كامل من النظام التقليدي للنظام الإسلامي ، وفي هذا المجال يتوقع الباحث تنامي عدد البنوك التي ستتحول للعمل المصرفي الإسلامي ، الأمر الذي يزيد من حدة المنافسة .</a:t>
            </a:r>
            <a:r>
              <a:rPr lang="en-US" sz="7200" b="1" dirty="0"/>
              <a:t> </a:t>
            </a:r>
            <a:endParaRPr lang="en-US" sz="7200" dirty="0"/>
          </a:p>
          <a:p>
            <a:pPr algn="r" rtl="1"/>
            <a:r>
              <a:rPr lang="ar-SA" sz="7200" b="1" dirty="0"/>
              <a:t>- التحدي الثاني ، مدى استجابة البنوك المركزية في تجسير الفجوات التنظيمية والتشريعية القائمة ، فبعد (30) عاماً من بداية عمل المصارف الإسلامية إلا أن العديد من المصارف المركزية لم تقم بإصدار تعليمات وسياسات واضحة للبنوك الإسلامية ، وفي أسوأ الأحوال هناك أحكام مسبقة تجاه البنوك الإسلامية ويتم معاملتها معاملة البنوك التقليدية ومن ذلك مشكلة المقرض الأخيرة .</a:t>
            </a:r>
            <a:r>
              <a:rPr lang="en-US" sz="7200" b="1" dirty="0"/>
              <a:t> </a:t>
            </a:r>
            <a:endParaRPr lang="en-US" sz="7200" dirty="0"/>
          </a:p>
          <a:p>
            <a:pPr algn="r" rtl="1"/>
            <a:r>
              <a:rPr lang="ar-SA" sz="7200" b="1" dirty="0"/>
              <a:t>- التحدي الثالث ، مدى قدرة المصارف الإسلامية على مواكبة الصناعة المصرفية العالمية من حيث تطوير أنظمتها وخدماتها ومنتجاتها وعلى وجه الخصوص إصدار الصكوك الإسلامية التي تساعد على حل مشكلة السيولة الفائضة . فمنذ إصدار الصكوك الإسلامية عام 2002 فإن هذه الصكوك بقيت في حوزة المستثمرين ولم يتم تداولها ، وبالرغم من البداية في إصدار هذه الصكوك إلا أن السوق الثانوية لا تزال بعيدة عن الواقع العملي حتى الآن  </a:t>
            </a:r>
            <a:r>
              <a:rPr lang="ar-SA" sz="7200" b="1" dirty="0" smtClean="0"/>
              <a:t>.</a:t>
            </a:r>
            <a:endParaRPr lang="en-US" sz="7200"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a:r>
              <a:rPr lang="ar-SA" b="1" dirty="0" smtClean="0"/>
              <a:t>- التحدي الرابع : غياب الوعي بمدى جسامة الخطر الذي يهدد المصرف الإسلامي ، وفقدان أهمية الاندماج للاستفادة من  الوفرة المالية والحجم الكبير للمدخرات كخيار استراتيجي للاستعداد للمستقبل.</a:t>
            </a:r>
            <a:endParaRPr lang="en-US" dirty="0" smtClean="0"/>
          </a:p>
          <a:p>
            <a:pPr algn="r" rtl="1"/>
            <a:r>
              <a:rPr lang="ar-SA" b="1" dirty="0" smtClean="0"/>
              <a:t>- التحدي الخامس ، غياب سوق رأس المال المحلي . في غياب سوق رأس المال المحلي سيعمل المستثمرون على استهلاك الدخل الحالي بدلاً من الادخار والاستثمار في ظل وجود تأثيرات تضخمية بعيدة المدى وانخفاض العوائد الحقيقية ، أو هروب رأس المال المحلي إلى الخارج في أحسن الأحوال .</a:t>
            </a:r>
            <a:r>
              <a:rPr lang="en-US" b="1" dirty="0" smtClean="0"/>
              <a:t> </a:t>
            </a:r>
            <a:endParaRPr lang="en-US" dirty="0" smtClean="0"/>
          </a:p>
          <a:p>
            <a:pPr algn="r" rtl="1"/>
            <a:r>
              <a:rPr lang="ar-SA" b="1" dirty="0" smtClean="0"/>
              <a:t>- التحدي السادس ، الالتزام بالمعايير الرقابية العالمية مثل بازل</a:t>
            </a:r>
            <a:r>
              <a:rPr lang="en-US" b="1" dirty="0" smtClean="0"/>
              <a:t> II </a:t>
            </a:r>
            <a:r>
              <a:rPr lang="ar-SA" b="1" dirty="0" smtClean="0"/>
              <a:t>وما حملته من متطلبات رقابية أهمها القدرة على مواجهة المخاطر سواء كانت مخاطر ائتمان أو سوق أو مخاطر تشغيل  وكذلك القدرة على تطبيق ضوابط التحكم المؤسسي الهادفة إلى التأكد من وجود نظام تدقيق داخلي وشرعي ونظام حديث للمخاطر يوفر إمكانية مساءلة الإدارة التنفيذية ، والتأكد من قدرة مجالس الإدارة على حمل الأمانة بحيادية ومهنية عالية والبعد عن المحسوبية واللامبالاة  .</a:t>
            </a:r>
            <a:endParaRPr lang="en-US" dirty="0" smtClean="0"/>
          </a:p>
          <a:p>
            <a:pPr algn="r" rtl="1"/>
            <a:r>
              <a:rPr lang="ar-SA" b="1" dirty="0" smtClean="0"/>
              <a:t>- التحدي السابع ، التطوير المستمر لمواجهة تحديات السوق المالية العالمية التي تتسم بالإبداع وسرعة التغيير .</a:t>
            </a:r>
            <a:endParaRPr lang="en-US" dirty="0" smtClean="0"/>
          </a:p>
          <a:p>
            <a:pPr algn="r" rtl="1"/>
            <a:endParaRPr lang="en-US" dirty="0" smtClean="0"/>
          </a:p>
          <a:p>
            <a:pPr algn="r"/>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r>
              <a:rPr lang="ar-SA" b="1" dirty="0" smtClean="0">
                <a:solidFill>
                  <a:schemeClr val="accent4"/>
                </a:solidFill>
              </a:rPr>
              <a:t>لماذا تربط التحديات المستقبلية بالنظرة المقاصدية ؟</a:t>
            </a:r>
          </a:p>
          <a:p>
            <a:pPr algn="r" rtl="1">
              <a:buNone/>
            </a:pPr>
            <a:endParaRPr lang="ar-SA" dirty="0" smtClean="0"/>
          </a:p>
          <a:p>
            <a:pPr algn="r" rtl="1">
              <a:buNone/>
            </a:pPr>
            <a:r>
              <a:rPr lang="ar-SA" dirty="0" smtClean="0"/>
              <a:t>1- مقاصد الشريعة هي منارة الهداية عندما تكثر السبل و تتفرق الآراء .</a:t>
            </a:r>
          </a:p>
          <a:p>
            <a:pPr algn="r" rtl="1">
              <a:buNone/>
            </a:pPr>
            <a:r>
              <a:rPr lang="ar-SA" dirty="0" smtClean="0"/>
              <a:t>2- مقاصد الشريعة هي مجال التجديد عند الاغراق في الفروع والركود في التقليد.</a:t>
            </a:r>
          </a:p>
          <a:p>
            <a:pPr algn="r" rtl="1">
              <a:buNone/>
            </a:pPr>
            <a:r>
              <a:rPr lang="ar-SA" dirty="0" smtClean="0"/>
              <a:t>3- مقاصد الشريعة هي مسبار الحق للتأكد من آثار الأحكام ومطابقتها للشرع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p:spPr>
        <p:txBody>
          <a:bodyPr>
            <a:normAutofit fontScale="55000" lnSpcReduction="20000"/>
          </a:bodyPr>
          <a:lstStyle/>
          <a:p>
            <a:pPr algn="r" rtl="1"/>
            <a:r>
              <a:rPr lang="ar-SA" sz="4500" b="1" dirty="0"/>
              <a:t>1- تحقيق المصالح ودفع المضار هي مدار مقاصد العمل المصرفي </a:t>
            </a:r>
          </a:p>
          <a:p>
            <a:pPr algn="r" rtl="1"/>
            <a:endParaRPr lang="ar-SA" sz="4500" b="1" dirty="0" smtClean="0"/>
          </a:p>
          <a:p>
            <a:pPr algn="r" rtl="1"/>
            <a:r>
              <a:rPr lang="ar-SA" sz="3800" b="1" dirty="0"/>
              <a:t>التحدي المستقبلي للعمل بهذا المقصد الكلي :</a:t>
            </a:r>
            <a:endParaRPr lang="en-US" sz="3800" dirty="0"/>
          </a:p>
          <a:p>
            <a:pPr algn="r" rtl="1"/>
            <a:r>
              <a:rPr lang="ar-SA" sz="3800" b="1" dirty="0"/>
              <a:t>- إن أي منتج مصرفي لا يحقق النفع للفرد والمجتمع فليس من الشريعة .</a:t>
            </a:r>
            <a:endParaRPr lang="en-US" sz="3800" dirty="0"/>
          </a:p>
          <a:p>
            <a:pPr algn="r" rtl="1"/>
            <a:r>
              <a:rPr lang="ar-SA" sz="3800" b="1" dirty="0"/>
              <a:t>- إن أي منتج ضرره أكثر من نفعه فإنه مخالف لقصد الشارع من إقراره.</a:t>
            </a:r>
            <a:endParaRPr lang="en-US" sz="3800" dirty="0"/>
          </a:p>
          <a:p>
            <a:pPr algn="r" rtl="1"/>
            <a:r>
              <a:rPr lang="ar-SA" sz="3800" b="1" dirty="0"/>
              <a:t>- إن أي منتج لا يختلف عن مضمون الربا من حيث الأثر الناتج  والمآل المتحقق منه فليس من الشرع حتى لو صح من حيث الشكل.</a:t>
            </a:r>
            <a:endParaRPr lang="en-US" sz="3800" dirty="0"/>
          </a:p>
          <a:p>
            <a:pPr algn="r" rtl="1"/>
            <a:r>
              <a:rPr lang="ar-SA" sz="3800" b="1" dirty="0"/>
              <a:t>- العمل المصرفي هو عمل فقهي شرعي يضبط التصرفات ويتشوف لمقصد ديني يحفظ الأموال وينميها ، وليس عملاً تجارياً خارجاً عن الدين يستأثر به من لا دين له بهدف الربح المادي .</a:t>
            </a:r>
            <a:endParaRPr lang="en-US" sz="3800" dirty="0"/>
          </a:p>
          <a:p>
            <a:pPr algn="r" rtl="1"/>
            <a:r>
              <a:rPr lang="ar-SA" sz="3800" b="1" dirty="0"/>
              <a:t>- العودة للمقصد الشرعي للأحكام عند تحول الحكم إلى أصل للقياس و يخرّج عليه العديد من الفروع مما قد يؤدي إلى إنحراف في التطبيقات وتمادي في التخريجات ، يصبح حينئذ المقصد منارة هدى للضبط الحكم وتحديد بوصلة مراد الشرع من المكلفين ، وغالبا ما يعمد الفقهاء المجددون إلى التذكير بالمقاصد والصول عندما يكثر الانشغال بالفروع والحواشي وغيرها.</a:t>
            </a:r>
            <a:endParaRPr lang="en-US" sz="3800" dirty="0"/>
          </a:p>
          <a:p>
            <a:pPr algn="r" rtl="1"/>
            <a:endParaRPr lang="en-US" dirty="0"/>
          </a:p>
        </p:txBody>
      </p:sp>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ar-SA" dirty="0" smtClean="0">
                <a:ln>
                  <a:solidFill>
                    <a:schemeClr val="tx1"/>
                  </a:solidFill>
                </a:ln>
                <a:effectLst>
                  <a:glow rad="101600">
                    <a:schemeClr val="accent1">
                      <a:satMod val="175000"/>
                      <a:alpha val="40000"/>
                    </a:schemeClr>
                  </a:glow>
                </a:effectLst>
              </a:rPr>
              <a:t>ابرز التحديات المستقبلية من خلال النظرة المقاصدية</a:t>
            </a:r>
            <a:endParaRPr lang="en-US" dirty="0">
              <a:ln>
                <a:solidFill>
                  <a:schemeClr val="tx1"/>
                </a:solidFill>
              </a:ln>
              <a:effectLst>
                <a:glow rad="101600">
                  <a:schemeClr val="accent1">
                    <a:satMod val="175000"/>
                    <a:alpha val="40000"/>
                  </a:schemeClr>
                </a:glow>
              </a:effectLst>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r" rtl="1"/>
            <a:r>
              <a:rPr lang="ar-SA" sz="4000" b="1" dirty="0" smtClean="0">
                <a:solidFill>
                  <a:schemeClr val="accent4"/>
                </a:solidFill>
              </a:rPr>
              <a:t>2- </a:t>
            </a:r>
            <a:r>
              <a:rPr lang="ar-SA" sz="4000" b="1" dirty="0">
                <a:solidFill>
                  <a:schemeClr val="accent4"/>
                </a:solidFill>
              </a:rPr>
              <a:t>حفظ المال وتنميته من ضرورات الشريعة </a:t>
            </a:r>
            <a:r>
              <a:rPr lang="ar-SA" sz="4000" b="1" dirty="0" smtClean="0">
                <a:solidFill>
                  <a:schemeClr val="accent4"/>
                </a:solidFill>
              </a:rPr>
              <a:t>و إلإبداع من تحسينيات هذا الحفظ</a:t>
            </a:r>
          </a:p>
          <a:p>
            <a:pPr algn="r" rtl="1"/>
            <a:r>
              <a:rPr lang="ar-SA" sz="2800" b="1" dirty="0"/>
              <a:t>- إن من حفظ المال اليوم تطوير عمل المصرفية الإسلامية  فالمصارف تقوم بحفظ المال وإنفاقه وتداوله وتنميته ( وهذا جماع مقصد حفظ المال ) والمصارف الإسلامية اليوم حيث  تتسارع في نمو غير مسبوق يقدر بنحو من 16 – 30 </a:t>
            </a:r>
            <a:r>
              <a:rPr lang="ar-SA" sz="2800" b="1" dirty="0" smtClean="0"/>
              <a:t>%</a:t>
            </a:r>
            <a:r>
              <a:rPr lang="en-US" sz="2800" b="1" dirty="0" smtClean="0"/>
              <a:t> </a:t>
            </a:r>
            <a:r>
              <a:rPr lang="ar-SA" sz="2800" b="1" dirty="0" smtClean="0"/>
              <a:t>، </a:t>
            </a:r>
            <a:r>
              <a:rPr lang="ar-SA" sz="2800" b="1" dirty="0"/>
              <a:t>كما أنها أثبتت دورها في حماية متعامليها من غلواء الأزمة المالية الماضية ، وهذا ما جعل كثير من متضرري الأزمة في الغرب يعيدوا النظر في موقفهم من الاقتصاد الإسلامي ويسمحوا لفقهه من الانتشار في دولهم . والتحدي المستقبلي هو المحافظة على هذه الريادة ، وتطوير أدواته وآلياته في مواجهة الطلب على نظريات العمل المصرفي وقواعده الشرعية</a:t>
            </a:r>
            <a:r>
              <a:rPr lang="ar-SA" sz="2800" b="1" dirty="0" smtClean="0"/>
              <a:t>.</a:t>
            </a:r>
          </a:p>
          <a:p>
            <a:pPr algn="r" rtl="1"/>
            <a:endParaRPr lang="en-US" sz="2800" b="1" dirty="0" smtClean="0"/>
          </a:p>
          <a:p>
            <a:pPr algn="r" rtl="1"/>
            <a:r>
              <a:rPr lang="ar-SA" sz="2800" b="1" dirty="0" smtClean="0"/>
              <a:t>أهم صور الابداع  في الريادة المصرفية لتحقيق حفظ المال:</a:t>
            </a:r>
            <a:endParaRPr lang="en-US" sz="2800" dirty="0" smtClean="0"/>
          </a:p>
          <a:p>
            <a:pPr algn="r" rtl="1"/>
            <a:r>
              <a:rPr lang="ar-SA" sz="2800" b="1" dirty="0" smtClean="0"/>
              <a:t>الأول: أدوات مالية تنجح في توفير دخل ثابت للأيتام والأرامل والمسنين والفئات المحتاجة الأخرى في المجتمع.</a:t>
            </a:r>
          </a:p>
          <a:p>
            <a:pPr algn="r" rtl="1"/>
            <a:r>
              <a:rPr lang="ar-SA" sz="2800" b="1" dirty="0" smtClean="0"/>
              <a:t> الثاني: أدوات مالية تلبي الاحتياجات المالية للحكومات. </a:t>
            </a:r>
          </a:p>
          <a:p>
            <a:pPr algn="r" rtl="1"/>
            <a:r>
              <a:rPr lang="ar-SA" sz="2800" b="1" dirty="0" smtClean="0"/>
              <a:t>والثالث: تغطية أو تأمين التمويل ـــ وبصفة خاصة البدائل الموافقة لأحكام الشريعة للتأخر في السداد. </a:t>
            </a:r>
            <a:endParaRPr lang="en-US" sz="2800" dirty="0" smtClean="0"/>
          </a:p>
          <a:p>
            <a:pPr algn="r" rtl="1"/>
            <a:endParaRPr lang="en-US" sz="2800" dirty="0"/>
          </a:p>
          <a:p>
            <a:pPr algn="r" rtl="1"/>
            <a:r>
              <a:rPr lang="ar-SA" sz="1400" b="1" dirty="0" smtClean="0"/>
              <a:t>() </a:t>
            </a:r>
            <a:r>
              <a:rPr lang="ar-SA" sz="1400" b="1" dirty="0"/>
              <a:t>ذكره د. يوسف الزامل ، مجلة المصرفية الإسلامية ، عدد 5 .  </a:t>
            </a:r>
            <a:endParaRPr lang="en-US" sz="1400" dirty="0"/>
          </a:p>
          <a:p>
            <a:pPr algn="r" rtl="1"/>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r" rtl="1"/>
            <a:r>
              <a:rPr lang="ar-SA" sz="5100" b="1" dirty="0" smtClean="0">
                <a:solidFill>
                  <a:schemeClr val="accent4"/>
                </a:solidFill>
              </a:rPr>
              <a:t>3-اعتبار المآلات المستقبلية في مجال المعاملات المالية .</a:t>
            </a:r>
          </a:p>
          <a:p>
            <a:pPr algn="r" rtl="1"/>
            <a:endParaRPr lang="ar-SA" sz="4000" b="1" dirty="0" smtClean="0"/>
          </a:p>
          <a:p>
            <a:pPr algn="r" rtl="1"/>
            <a:r>
              <a:rPr lang="ar-SA" sz="3800" b="1" dirty="0" smtClean="0"/>
              <a:t>التحدي </a:t>
            </a:r>
            <a:r>
              <a:rPr lang="ar-SA" sz="3800" b="1" dirty="0"/>
              <a:t>المستقبلي للعمل بهذا المقصد :</a:t>
            </a:r>
            <a:endParaRPr lang="en-US" sz="3800" dirty="0"/>
          </a:p>
          <a:p>
            <a:pPr algn="r" rtl="1"/>
            <a:r>
              <a:rPr lang="ar-SA" sz="3800" b="1" dirty="0"/>
              <a:t>- التمويل الإسلامي القائم في المصارف يحكمه فقه شرعي ضبط المسألة تنظيرا وتنزيلا ،والتنزيل الفقهي في عمل المصارف إذا خضع للرقابة الشرعية واستكمل عمل الهيئة المقررِّة فإن التنزيل سيبقى في مأمن من الانحراف وإذا ترك التنزيل والتخريج والقياس والتفريع </a:t>
            </a:r>
            <a:r>
              <a:rPr lang="ar-SA" sz="3800" b="1" dirty="0" smtClean="0"/>
              <a:t>لإدارات </a:t>
            </a:r>
            <a:r>
              <a:rPr lang="ar-SA" sz="3800" b="1" dirty="0"/>
              <a:t>البنوك فإن خلالا كبيرا سيحدث بين التنظير ومآلات التنزيل . </a:t>
            </a:r>
            <a:endParaRPr lang="en-US" sz="3800" dirty="0"/>
          </a:p>
          <a:p>
            <a:pPr algn="r" rtl="1"/>
            <a:r>
              <a:rPr lang="ar-SA" sz="3800" b="1" dirty="0"/>
              <a:t>- ضرورة عمل مراكز للدراسات المالية المستقبلية ، تستشرف المخاطر القادمة أو الفرص المواتية للعمل بما يحقق المصلحة ويدفع الضرر ، وفي حد علمي لا يجوز في عالمنا الإسلامي  مركز متخصص للدراسات الإستراتيجية يُعنى بالعمل المصرفي الإسلامي.وهذا التحدي سيبقى ملازما للمصرفية المعاصرة مالم تحتاط لمستقبلها بالسياج الواقي من تقلبات الأسواق وآثار الأزمات المالية ، والدراسات المستقبلية بعد مشيئة الله تعالى أصبحت علما متقدما يعطي مؤشرات متوقعة يحتاجها التنفيذيون في المصارف على اختلاف أنواعها </a:t>
            </a:r>
            <a:r>
              <a:rPr lang="ar-SA" sz="3800" b="1" dirty="0" smtClean="0"/>
              <a:t>.</a:t>
            </a:r>
            <a:endParaRPr lang="en-US" sz="3800"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ar-SA" sz="4000" b="1" dirty="0">
                <a:solidFill>
                  <a:schemeClr val="accent4"/>
                </a:solidFill>
              </a:rPr>
              <a:t>4- إن السماحة واليسر في المعاملات من أعظم أوصاف </a:t>
            </a:r>
            <a:r>
              <a:rPr lang="ar-SA" sz="4000" b="1" dirty="0" smtClean="0">
                <a:solidFill>
                  <a:schemeClr val="accent4"/>
                </a:solidFill>
              </a:rPr>
              <a:t>الشريعة.</a:t>
            </a:r>
          </a:p>
          <a:p>
            <a:pPr algn="r" rtl="1"/>
            <a:endParaRPr lang="ar-SA" sz="4000" b="1" dirty="0" smtClean="0"/>
          </a:p>
          <a:p>
            <a:pPr algn="r" rtl="1"/>
            <a:r>
              <a:rPr lang="ar-SA" b="1" dirty="0"/>
              <a:t>التحدي المستقبلي للعمل بهذا المقصد:</a:t>
            </a:r>
            <a:endParaRPr lang="en-US" dirty="0"/>
          </a:p>
          <a:p>
            <a:pPr algn="r" rtl="1"/>
            <a:r>
              <a:rPr lang="ar-SA" b="1" dirty="0"/>
              <a:t>- إن التباطؤ في إيجاد الصيغ الشرعية المقبولة للعقود التمويلية والاستثمارية ومجالات التأمين المتكاملة قد يُفهم منه إما عجز في الشريعة - وحاشاها ذلك - أو عجز في العلماء أنهم لم يستطيعوا إيجاد مثل هذه الصيغ - ولا أظنه كذلك -  والذي ينبغي في هذا المقام أن يبادر العلماء  في علاج هذه النازلة وذلك أن شريعة السماحة واليسر لا يمكن أن تترك الناس في حرج وضيق لعقد من العقود التي يحتاجونها حاجة ماسة وفيها مقومات السعة والتخفيف على الناس.</a:t>
            </a:r>
            <a:endParaRPr lang="en-US" dirty="0"/>
          </a:p>
          <a:p>
            <a:pPr algn="r" rtl="1"/>
            <a:r>
              <a:rPr lang="ar-SA" b="1" dirty="0"/>
              <a:t>- هناك الكثير من الأحكام المصرفية تشتت كثيرًا عند ربطها بأحد أبواب الفقه المعروفة من خلال التكييف الفقهي لها ، ولعل من الأجدر التعامل معها من خلال الأصل العام للمعاملات القائم على الإباحة ما لم يرد دليل الحرمة ، مثل نوازل البورصات والتعامل مع البطاقات المصرفية الائتمانية والمعاملات الالكترونية المصرفية , وغيرها . </a:t>
            </a:r>
            <a:endParaRPr lang="en-US" dirty="0"/>
          </a:p>
          <a:p>
            <a:pPr algn="r" rtl="1"/>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a:r>
              <a:rPr lang="ar-SA" sz="3600" b="1" dirty="0">
                <a:solidFill>
                  <a:schemeClr val="accent4"/>
                </a:solidFill>
              </a:rPr>
              <a:t>5- إيجاد المخرج الشرعي المخلص من الإثم في المستجدات المعاصرة ضرورة واقعية. </a:t>
            </a:r>
            <a:endParaRPr lang="ar-SA" sz="3600" b="1" dirty="0" smtClean="0">
              <a:solidFill>
                <a:schemeClr val="accent4"/>
              </a:solidFill>
            </a:endParaRPr>
          </a:p>
          <a:p>
            <a:pPr algn="r" rtl="1"/>
            <a:endParaRPr lang="en-US" sz="3600" dirty="0"/>
          </a:p>
          <a:p>
            <a:pPr algn="r" rtl="1"/>
            <a:r>
              <a:rPr lang="ar-SA" b="1" dirty="0"/>
              <a:t>التحدي المستقبلي للعمل بهذا المقصد:</a:t>
            </a:r>
            <a:endParaRPr lang="en-US" dirty="0"/>
          </a:p>
          <a:p>
            <a:pPr algn="r" rtl="1"/>
            <a:r>
              <a:rPr lang="ar-SA" b="1" dirty="0"/>
              <a:t>- الترخص في العمل بالقول الأيسر سائغ عند العامي المقلد ، أما المجتهد فلا يسعه إلا أن يفتي بما تحقق عنده الراجح ، وقد يرجع لقواعد رفع الحرج و التيسير إذا كان فيها سعة وفقا لمقاصد فقه المعاملات .والهيئات الشرعية تمثل الدور الاجتهادي لا الدور التقليدي </a:t>
            </a:r>
            <a:r>
              <a:rPr lang="ar-SA" b="1" dirty="0" smtClean="0"/>
              <a:t>.وقصد المكلف ينبغي أن لا يخرج عن قصد الشارع لذلك حرمت الحيل ولو تلبست بظاهر الشارع.</a:t>
            </a:r>
            <a:endParaRPr lang="en-US" dirty="0"/>
          </a:p>
          <a:p>
            <a:pPr algn="r" rtl="1"/>
            <a:r>
              <a:rPr lang="ar-SA" b="1" dirty="0"/>
              <a:t>- كما ينبغي معاودة النظر في القضايا التي غدت من أهم حاجات الناس كالحصول على مساكن وعلاج وتعليم ومدى تطبيق مقاصد الانتفاع بهذه الحاجيات ولو خالف بعض سنن العقود واغتفر فيها اليسير من الغرر ، وما لم نجد الحلول والمخارج الشرعية في المستقبل وإلا تحول الناس بسبب ضغوط الحياة وشدة الاحتياج إلى المنتجات المحرمة .</a:t>
            </a:r>
            <a:endParaRPr lang="en-US" dirty="0"/>
          </a:p>
          <a:p>
            <a:pPr algn="r" rtl="1"/>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r>
              <a:rPr lang="ar-SA" sz="3300" b="1" dirty="0">
                <a:solidFill>
                  <a:schemeClr val="accent4"/>
                </a:solidFill>
              </a:rPr>
              <a:t>6- فقه العقود والمعاملات هو فقه الضرورات</a:t>
            </a:r>
            <a:r>
              <a:rPr lang="ar-SA" sz="3300" b="1" dirty="0" smtClean="0">
                <a:solidFill>
                  <a:schemeClr val="accent4"/>
                </a:solidFill>
              </a:rPr>
              <a:t>.</a:t>
            </a:r>
          </a:p>
          <a:p>
            <a:pPr algn="r" rtl="1"/>
            <a:endParaRPr lang="ar-SA" sz="3300" b="1" dirty="0" smtClean="0"/>
          </a:p>
          <a:p>
            <a:pPr algn="r" rtl="1"/>
            <a:r>
              <a:rPr lang="ar-SA" sz="2800" b="1" dirty="0"/>
              <a:t>فالشرع قد نظر إلى مصلحة العباد واحتياجاتهم الضرورية ، فرفع عنهم المشقة والحرج بإباحته ضروباً من المعاملات ، وأصنافاً من المشاركات ، والمضاربات وبالأخص تلك العقود التي يحتاجها أغلب المجتمع ولا ينفك من التلبس بها الا القليل من الناس ، فجعل الشرع السبب في ذلك التخفيف هو : ( العسر وعموم البلوى ) والمقصود بهذا المصطلح : حين يبلغ الأمر من الصعوبة حداً لا يستطيع أحد في المجتمع أن يتفاداه ، فينجم عن هذا عفو الشارع ، والسماح به ، وعدم المؤاخذة عليه . وقال الفقهاء في مثل هذا : " إن ما عمت بليته خفت قضيته </a:t>
            </a:r>
            <a:r>
              <a:rPr lang="ar-SA" sz="2800" b="1" dirty="0" smtClean="0"/>
              <a:t>"</a:t>
            </a:r>
            <a:r>
              <a:rPr lang="ar-SA" sz="2800" b="1" baseline="30000" dirty="0" smtClean="0"/>
              <a:t>(*)</a:t>
            </a:r>
            <a:r>
              <a:rPr lang="ar-SA" sz="2800" b="1" dirty="0" smtClean="0"/>
              <a:t> </a:t>
            </a:r>
          </a:p>
          <a:p>
            <a:pPr algn="r" rtl="1"/>
            <a:r>
              <a:rPr lang="ar-SA" sz="2100" b="1" dirty="0" smtClean="0"/>
              <a:t>(*) </a:t>
            </a:r>
            <a:r>
              <a:rPr lang="ar-SA" sz="2100" b="1" dirty="0"/>
              <a:t>الأشباه والنظائر لابن نجيم ص 92</a:t>
            </a:r>
            <a:r>
              <a:rPr lang="ar-SA" sz="2100" dirty="0"/>
              <a:t> . </a:t>
            </a:r>
            <a:endParaRPr lang="en-US" sz="2100" dirty="0"/>
          </a:p>
          <a:p>
            <a:pPr algn="r" rtl="1">
              <a:buNone/>
            </a:pPr>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ar-SA" sz="3300" b="1" dirty="0">
                <a:solidFill>
                  <a:schemeClr val="accent4"/>
                </a:solidFill>
              </a:rPr>
              <a:t>7-  فتح المجال للبديل المباح عند المنع من المحظور</a:t>
            </a:r>
            <a:r>
              <a:rPr lang="ar-SA" sz="3300" b="1" dirty="0" smtClean="0">
                <a:solidFill>
                  <a:schemeClr val="accent4"/>
                </a:solidFill>
              </a:rPr>
              <a:t>:</a:t>
            </a:r>
          </a:p>
          <a:p>
            <a:pPr algn="r" rtl="1"/>
            <a:endParaRPr lang="en-US" sz="3300" dirty="0">
              <a:solidFill>
                <a:schemeClr val="tx2"/>
              </a:solidFill>
            </a:endParaRPr>
          </a:p>
          <a:p>
            <a:pPr algn="r" rtl="1"/>
            <a:r>
              <a:rPr lang="ar-SA" b="1" dirty="0"/>
              <a:t>التحدي المستقبلي للعمل بهذا المقصد :</a:t>
            </a:r>
            <a:endParaRPr lang="en-US" dirty="0"/>
          </a:p>
          <a:p>
            <a:pPr algn="r" rtl="1"/>
            <a:r>
              <a:rPr lang="ar-SA" b="1" dirty="0"/>
              <a:t>- ضرورة العمل على إيجاد بدائل شرعية للتمويل و منتجات جديدة بدلاً من التقليدية .</a:t>
            </a:r>
            <a:endParaRPr lang="en-US" dirty="0"/>
          </a:p>
          <a:p>
            <a:pPr algn="r" rtl="1"/>
            <a:r>
              <a:rPr lang="ar-SA" b="1" dirty="0"/>
              <a:t>- لا يكفي أن يقوم الفقيه بالمنع عن معاملة أو تحريم منتج يتهافت الخلق عليه ما لم يضع لهم البديل المناسب المتاح للعمل به ، ومن ذلك لما حرّم التورق المصرفي المنظم وكان غالب تعامل الأفراد معه لم يقدم المانعون بدائل التورق المشروع إلا في أصناف محدودة جداً .والبديل يجب أن يكون مباحاً ومضموناً . وهناك إشكاليات كبيرة في تطبيق عقود المرابحات ، جاء في دراسـة ميدانيـة د .حسين شحادة : أن هناك 13 خطأ شرعياً تقع من المصارف الإسلامية في تطبيق المرابحة </a:t>
            </a:r>
            <a:r>
              <a:rPr lang="ar-SA" b="1" dirty="0" smtClean="0"/>
              <a:t>.</a:t>
            </a:r>
            <a:endParaRPr lang="en-US" dirty="0"/>
          </a:p>
          <a:p>
            <a:pPr algn="r" rtl="1"/>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116</TotalTime>
  <Words>2067</Words>
  <Application>Microsoft Office PowerPoint</Application>
  <PresentationFormat>On-screen Show (4:3)</PresentationFormat>
  <Paragraphs>100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التحديات المستقبلية للمصرفية الإسلامية  رؤية مقاصدية</vt:lpstr>
      <vt:lpstr>Slide 2</vt:lpstr>
      <vt:lpstr>ابرز التحديات المستقبلية من خلال النظرة المقاصدية</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التحديات المستقبلية للمصرفية الإسلامية  رؤية مقاصدية</dc:title>
  <dc:creator>ITC</dc:creator>
  <cp:lastModifiedBy>ITC</cp:lastModifiedBy>
  <cp:revision>20</cp:revision>
  <dcterms:created xsi:type="dcterms:W3CDTF">2010-10-25T09:34:59Z</dcterms:created>
  <dcterms:modified xsi:type="dcterms:W3CDTF">2010-10-26T01:07:51Z</dcterms:modified>
</cp:coreProperties>
</file>