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68" r:id="rId4"/>
    <p:sldId id="275" r:id="rId5"/>
    <p:sldId id="258" r:id="rId6"/>
    <p:sldId id="259" r:id="rId7"/>
    <p:sldId id="260" r:id="rId8"/>
    <p:sldId id="271" r:id="rId9"/>
    <p:sldId id="262" r:id="rId10"/>
    <p:sldId id="276" r:id="rId11"/>
    <p:sldId id="27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ADE44B1-8D05-4308-BA66-0C0B6D1BC5D1}" type="datetimeFigureOut">
              <a:rPr lang="en-US" smtClean="0"/>
              <a:pPr/>
              <a:t>10/31/2010</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A2327090-1268-42ED-AA68-4915EA44C17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med">
    <p:wipe dir="d"/>
    <p:sndAc>
      <p:stSnd>
        <p:snd r:embed="rId1" name="camera.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ADE44B1-8D05-4308-BA66-0C0B6D1BC5D1}" type="datetimeFigureOut">
              <a:rPr lang="en-US" smtClean="0"/>
              <a:pPr/>
              <a:t>10/31/2010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327090-1268-42ED-AA68-4915EA44C176}" type="slidenum">
              <a:rPr lang="en-US" smtClean="0"/>
              <a:pPr/>
              <a:t>‹#›</a:t>
            </a:fld>
            <a:endParaRPr lang="en-US"/>
          </a:p>
        </p:txBody>
      </p:sp>
    </p:spTree>
  </p:cSld>
  <p:clrMapOvr>
    <a:masterClrMapping/>
  </p:clrMapOvr>
  <p:transition spd="med">
    <p:wipe dir="d"/>
    <p:sndAc>
      <p:stSnd>
        <p:snd r:embed="rId1" name="camera.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ADE44B1-8D05-4308-BA66-0C0B6D1BC5D1}" type="datetimeFigureOut">
              <a:rPr lang="en-US" smtClean="0"/>
              <a:pPr/>
              <a:t>10/31/2010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327090-1268-42ED-AA68-4915EA44C176}" type="slidenum">
              <a:rPr lang="en-US" smtClean="0"/>
              <a:pPr/>
              <a:t>‹#›</a:t>
            </a:fld>
            <a:endParaRPr lang="en-US"/>
          </a:p>
        </p:txBody>
      </p:sp>
    </p:spTree>
  </p:cSld>
  <p:clrMapOvr>
    <a:masterClrMapping/>
  </p:clrMapOvr>
  <p:transition spd="med">
    <p:wipe dir="d"/>
    <p:sndAc>
      <p:stSnd>
        <p:snd r:embed="rId1" name="camera.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ADE44B1-8D05-4308-BA66-0C0B6D1BC5D1}" type="datetimeFigureOut">
              <a:rPr lang="en-US" smtClean="0"/>
              <a:pPr/>
              <a:t>10/31/2010</a:t>
            </a:fld>
            <a:endParaRPr lang="en-US"/>
          </a:p>
        </p:txBody>
      </p:sp>
      <p:sp>
        <p:nvSpPr>
          <p:cNvPr id="9" name="Slide Number Placeholder 8"/>
          <p:cNvSpPr>
            <a:spLocks noGrp="1"/>
          </p:cNvSpPr>
          <p:nvPr>
            <p:ph type="sldNum" sz="quarter" idx="15"/>
          </p:nvPr>
        </p:nvSpPr>
        <p:spPr/>
        <p:txBody>
          <a:bodyPr rtlCol="0"/>
          <a:lstStyle/>
          <a:p>
            <a:fld id="{A2327090-1268-42ED-AA68-4915EA44C176}"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transition spd="med">
    <p:wipe dir="d"/>
    <p:sndAc>
      <p:stSnd>
        <p:snd r:embed="rId1" name="camera.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ADE44B1-8D05-4308-BA66-0C0B6D1BC5D1}" type="datetimeFigureOut">
              <a:rPr lang="en-US" smtClean="0"/>
              <a:pPr/>
              <a:t>10/31/2010</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A2327090-1268-42ED-AA68-4915EA44C17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med">
    <p:wipe dir="d"/>
    <p:sndAc>
      <p:stSnd>
        <p:snd r:embed="rId1" name="camera.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ADE44B1-8D05-4308-BA66-0C0B6D1BC5D1}" type="datetimeFigureOut">
              <a:rPr lang="en-US" smtClean="0"/>
              <a:pPr/>
              <a:t>10/31/2010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327090-1268-42ED-AA68-4915EA44C176}"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med">
    <p:wipe dir="d"/>
    <p:sndAc>
      <p:stSnd>
        <p:snd r:embed="rId1" name="camera.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ADE44B1-8D05-4308-BA66-0C0B6D1BC5D1}" type="datetimeFigureOut">
              <a:rPr lang="en-US" smtClean="0"/>
              <a:pPr/>
              <a:t>10/31/2010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327090-1268-42ED-AA68-4915EA44C176}"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spd="med">
    <p:wipe dir="d"/>
    <p:sndAc>
      <p:stSnd>
        <p:snd r:embed="rId1" name="camera.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ADE44B1-8D05-4308-BA66-0C0B6D1BC5D1}" type="datetimeFigureOut">
              <a:rPr lang="en-US" smtClean="0"/>
              <a:pPr/>
              <a:t>10/31/2010</a:t>
            </a:fld>
            <a:endParaRPr lang="en-US"/>
          </a:p>
        </p:txBody>
      </p:sp>
      <p:sp>
        <p:nvSpPr>
          <p:cNvPr id="7" name="Slide Number Placeholder 6"/>
          <p:cNvSpPr>
            <a:spLocks noGrp="1"/>
          </p:cNvSpPr>
          <p:nvPr>
            <p:ph type="sldNum" sz="quarter" idx="11"/>
          </p:nvPr>
        </p:nvSpPr>
        <p:spPr/>
        <p:txBody>
          <a:bodyPr rtlCol="0"/>
          <a:lstStyle/>
          <a:p>
            <a:fld id="{A2327090-1268-42ED-AA68-4915EA44C176}"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transition spd="med">
    <p:wipe dir="d"/>
    <p:sndAc>
      <p:stSnd>
        <p:snd r:embed="rId1" name="camera.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DE44B1-8D05-4308-BA66-0C0B6D1BC5D1}" type="datetimeFigureOut">
              <a:rPr lang="en-US" smtClean="0"/>
              <a:pPr/>
              <a:t>10/31/2010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327090-1268-42ED-AA68-4915EA44C176}" type="slidenum">
              <a:rPr lang="en-US" smtClean="0"/>
              <a:pPr/>
              <a:t>‹#›</a:t>
            </a:fld>
            <a:endParaRPr lang="en-US"/>
          </a:p>
        </p:txBody>
      </p:sp>
    </p:spTree>
  </p:cSld>
  <p:clrMapOvr>
    <a:masterClrMapping/>
  </p:clrMapOvr>
  <p:transition spd="med">
    <p:wipe dir="d"/>
    <p:sndAc>
      <p:stSnd>
        <p:snd r:embed="rId1" name="camera.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ADE44B1-8D05-4308-BA66-0C0B6D1BC5D1}" type="datetimeFigureOut">
              <a:rPr lang="en-US" smtClean="0"/>
              <a:pPr/>
              <a:t>10/31/2010</a:t>
            </a:fld>
            <a:endParaRPr lang="en-US"/>
          </a:p>
        </p:txBody>
      </p:sp>
      <p:sp>
        <p:nvSpPr>
          <p:cNvPr id="22" name="Slide Number Placeholder 21"/>
          <p:cNvSpPr>
            <a:spLocks noGrp="1"/>
          </p:cNvSpPr>
          <p:nvPr>
            <p:ph type="sldNum" sz="quarter" idx="15"/>
          </p:nvPr>
        </p:nvSpPr>
        <p:spPr/>
        <p:txBody>
          <a:bodyPr rtlCol="0"/>
          <a:lstStyle/>
          <a:p>
            <a:fld id="{A2327090-1268-42ED-AA68-4915EA44C176}"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transition spd="med">
    <p:wipe dir="d"/>
    <p:sndAc>
      <p:stSnd>
        <p:snd r:embed="rId1" name="camera.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ADE44B1-8D05-4308-BA66-0C0B6D1BC5D1}" type="datetimeFigureOut">
              <a:rPr lang="en-US" smtClean="0"/>
              <a:pPr/>
              <a:t>10/31/2010</a:t>
            </a:fld>
            <a:endParaRPr lang="en-US"/>
          </a:p>
        </p:txBody>
      </p:sp>
      <p:sp>
        <p:nvSpPr>
          <p:cNvPr id="18" name="Slide Number Placeholder 17"/>
          <p:cNvSpPr>
            <a:spLocks noGrp="1"/>
          </p:cNvSpPr>
          <p:nvPr>
            <p:ph type="sldNum" sz="quarter" idx="11"/>
          </p:nvPr>
        </p:nvSpPr>
        <p:spPr/>
        <p:txBody>
          <a:bodyPr rtlCol="0"/>
          <a:lstStyle/>
          <a:p>
            <a:fld id="{A2327090-1268-42ED-AA68-4915EA44C176}"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transition spd="med">
    <p:wipe dir="d"/>
    <p:sndAc>
      <p:stSnd>
        <p:snd r:embed="rId1" name="camera.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ADE44B1-8D05-4308-BA66-0C0B6D1BC5D1}" type="datetimeFigureOut">
              <a:rPr lang="en-US" smtClean="0"/>
              <a:pPr/>
              <a:t>10/31/2010</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2327090-1268-42ED-AA68-4915EA44C17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wipe dir="d"/>
    <p:sndAc>
      <p:stSnd>
        <p:snd r:embed="rId13" name="camera.wav"/>
      </p:stSnd>
    </p:sndAc>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5000" y="762000"/>
            <a:ext cx="6705600" cy="2590800"/>
          </a:xfrm>
        </p:spPr>
        <p:txBody>
          <a:bodyPr>
            <a:normAutofit/>
          </a:bodyPr>
          <a:lstStyle/>
          <a:p>
            <a:pPr algn="ctr" rtl="1"/>
            <a:r>
              <a:rPr lang="ar-SA" sz="8000" b="1" dirty="0" smtClean="0">
                <a:latin typeface="Arabic Typesetting" pitchFamily="66" charset="-78"/>
                <a:cs typeface="Arabic Typesetting" pitchFamily="66" charset="-78"/>
              </a:rPr>
              <a:t>مدارسات حول إعداد البحث الفقهي </a:t>
            </a:r>
            <a:endParaRPr lang="en-US" sz="8000" b="1" dirty="0">
              <a:latin typeface="Arabic Typesetting" pitchFamily="66" charset="-78"/>
              <a:cs typeface="Arabic Typesetting" pitchFamily="66" charset="-78"/>
            </a:endParaRPr>
          </a:p>
        </p:txBody>
      </p:sp>
      <p:sp>
        <p:nvSpPr>
          <p:cNvPr id="3" name="Subtitle 2"/>
          <p:cNvSpPr>
            <a:spLocks noGrp="1"/>
          </p:cNvSpPr>
          <p:nvPr>
            <p:ph type="subTitle" idx="1"/>
          </p:nvPr>
        </p:nvSpPr>
        <p:spPr>
          <a:xfrm>
            <a:off x="2286000" y="3581400"/>
            <a:ext cx="6172200" cy="2793522"/>
          </a:xfrm>
        </p:spPr>
        <p:txBody>
          <a:bodyPr>
            <a:normAutofit/>
          </a:bodyPr>
          <a:lstStyle/>
          <a:p>
            <a:pPr algn="ctr" rtl="1"/>
            <a:r>
              <a:rPr lang="ar-SA" sz="3600" dirty="0" smtClean="0">
                <a:solidFill>
                  <a:srgbClr val="0070C0"/>
                </a:solidFill>
                <a:latin typeface="Arabic Typesetting" pitchFamily="66" charset="-78"/>
                <a:cs typeface="Arabic Typesetting" pitchFamily="66" charset="-78"/>
              </a:rPr>
              <a:t>مسفر بن علي القحطاني </a:t>
            </a:r>
          </a:p>
          <a:p>
            <a:pPr algn="ctr" rtl="1"/>
            <a:r>
              <a:rPr lang="ar-SA" sz="3600" dirty="0" smtClean="0">
                <a:solidFill>
                  <a:srgbClr val="0070C0"/>
                </a:solidFill>
                <a:latin typeface="Arabic Typesetting" pitchFamily="66" charset="-78"/>
                <a:cs typeface="Arabic Typesetting" pitchFamily="66" charset="-78"/>
              </a:rPr>
              <a:t>استاذ أصول الفقه المشارك </a:t>
            </a:r>
          </a:p>
          <a:p>
            <a:pPr algn="ctr" rtl="1"/>
            <a:r>
              <a:rPr lang="ar-SA" sz="3600" dirty="0" smtClean="0">
                <a:solidFill>
                  <a:srgbClr val="0070C0"/>
                </a:solidFill>
                <a:latin typeface="Arabic Typesetting" pitchFamily="66" charset="-78"/>
                <a:cs typeface="Arabic Typesetting" pitchFamily="66" charset="-78"/>
              </a:rPr>
              <a:t>جامعة الملك فهد للبترول والمعادن</a:t>
            </a:r>
            <a:endParaRPr lang="en-US" sz="3600" dirty="0">
              <a:solidFill>
                <a:srgbClr val="0070C0"/>
              </a:solidFill>
              <a:latin typeface="Arabic Typesetting" pitchFamily="66" charset="-78"/>
              <a:cs typeface="Arabic Typesetting" pitchFamily="66" charset="-78"/>
            </a:endParaRPr>
          </a:p>
        </p:txBody>
      </p:sp>
    </p:spTree>
  </p:cSld>
  <p:clrMapOvr>
    <a:masterClrMapping/>
  </p:clrMapOvr>
  <p:transition spd="med">
    <p:wipe dir="d"/>
    <p:sndAc>
      <p:stSnd>
        <p:snd r:embed="rId2" name="camera.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r" rtl="1"/>
            <a:r>
              <a:rPr lang="ar-SA" sz="3600" b="1" dirty="0" smtClean="0">
                <a:latin typeface="Arabic Typesetting" pitchFamily="66" charset="-78"/>
                <a:cs typeface="Arabic Typesetting" pitchFamily="66" charset="-78"/>
              </a:rPr>
              <a:t>إهمال اثر السياق في فهم النصوص </a:t>
            </a:r>
            <a:r>
              <a:rPr lang="ar-SA" sz="2800" b="1" dirty="0" smtClean="0">
                <a:solidFill>
                  <a:srgbClr val="7030A0"/>
                </a:solidFill>
                <a:latin typeface="Traditional Arabic" pitchFamily="18" charset="-78"/>
                <a:cs typeface="Traditional Arabic" pitchFamily="18" charset="-78"/>
              </a:rPr>
              <a:t>.( السياق يعني فهم القرائن والأحوال التي سيق من أجلها النص او نزل في ظروفها، أمثلة: </a:t>
            </a:r>
            <a:r>
              <a:rPr lang="ar-SA" sz="2800" b="1" dirty="0" smtClean="0">
                <a:solidFill>
                  <a:srgbClr val="7030A0"/>
                </a:solidFill>
                <a:latin typeface="Traditional Arabic" pitchFamily="18" charset="-78"/>
                <a:cs typeface="Traditional Arabic" pitchFamily="18" charset="-78"/>
              </a:rPr>
              <a:t>”خُذُوهُ </a:t>
            </a:r>
            <a:r>
              <a:rPr lang="ar-SA" sz="2800" b="1" dirty="0" smtClean="0">
                <a:solidFill>
                  <a:srgbClr val="7030A0"/>
                </a:solidFill>
                <a:latin typeface="Traditional Arabic" pitchFamily="18" charset="-78"/>
                <a:cs typeface="Traditional Arabic" pitchFamily="18" charset="-78"/>
              </a:rPr>
              <a:t>فَاعْتِلُوهُ إِلَى سَوَاءِ الْجَحِيمِ ثُمَّ صُبُّوا فَوْقَ رَأْسِهِ مِنْ عَذَابِ الْحَمِيمِ ذُقْ إِنَّكَ أَنْتَ الْعَزِيزُ </a:t>
            </a:r>
            <a:r>
              <a:rPr lang="ar-SA" sz="2800" b="1" dirty="0" smtClean="0">
                <a:solidFill>
                  <a:srgbClr val="7030A0"/>
                </a:solidFill>
                <a:latin typeface="Traditional Arabic" pitchFamily="18" charset="-78"/>
                <a:cs typeface="Traditional Arabic" pitchFamily="18" charset="-78"/>
              </a:rPr>
              <a:t>الْكَرِيم“ </a:t>
            </a:r>
            <a:r>
              <a:rPr lang="ar-SA" sz="2800" b="1" dirty="0" smtClean="0">
                <a:solidFill>
                  <a:srgbClr val="7030A0"/>
                </a:solidFill>
                <a:latin typeface="Traditional Arabic" pitchFamily="18" charset="-78"/>
                <a:cs typeface="Traditional Arabic" pitchFamily="18" charset="-78"/>
              </a:rPr>
              <a:t>، </a:t>
            </a:r>
            <a:r>
              <a:rPr lang="ar-SA" sz="2800" b="1" dirty="0" smtClean="0">
                <a:solidFill>
                  <a:srgbClr val="7030A0"/>
                </a:solidFill>
                <a:latin typeface="Traditional Arabic" pitchFamily="18" charset="-78"/>
                <a:cs typeface="Traditional Arabic" pitchFamily="18" charset="-78"/>
              </a:rPr>
              <a:t>”لَتَجِدَنَّ </a:t>
            </a:r>
            <a:r>
              <a:rPr lang="ar-SA" sz="2800" b="1" dirty="0" smtClean="0">
                <a:solidFill>
                  <a:srgbClr val="7030A0"/>
                </a:solidFill>
                <a:latin typeface="Traditional Arabic" pitchFamily="18" charset="-78"/>
                <a:cs typeface="Traditional Arabic" pitchFamily="18" charset="-78"/>
              </a:rPr>
              <a:t>أَشَدَّ النَّاسِ عَدَاوَةً لِلَّذِينَ آَمَنُوا الْيَهُودَ وَالَّذِينَ أَشْرَكُوا وَلَتَجِدَنَّ أَقْرَبَهُمْ مَوَدَّةً لِلَّذِينَ آَمَنُوا الَّذِينَ قَالُوا إِنَّا نَصَارَى ذَلِكَ بِأَنَّ مِنْهُمْ قِسِّيسِينَ وَرُهْبَانًا وَأَنَّهُمْ لاَ </a:t>
            </a:r>
            <a:r>
              <a:rPr lang="ar-SA" sz="2800" b="1" dirty="0" smtClean="0">
                <a:solidFill>
                  <a:srgbClr val="7030A0"/>
                </a:solidFill>
                <a:latin typeface="Traditional Arabic" pitchFamily="18" charset="-78"/>
                <a:cs typeface="Traditional Arabic" pitchFamily="18" charset="-78"/>
              </a:rPr>
              <a:t>يَسْتَكْبِرُونَ“</a:t>
            </a:r>
            <a:r>
              <a:rPr lang="ar-SA" sz="2800" dirty="0" smtClean="0">
                <a:solidFill>
                  <a:srgbClr val="7030A0"/>
                </a:solidFill>
                <a:latin typeface="Traditional Arabic" pitchFamily="18" charset="-78"/>
                <a:cs typeface="Traditional Arabic" pitchFamily="18" charset="-78"/>
              </a:rPr>
              <a:t> ”</a:t>
            </a:r>
            <a:r>
              <a:rPr lang="ar-SA" sz="2800" b="1" dirty="0" smtClean="0">
                <a:solidFill>
                  <a:srgbClr val="7030A0"/>
                </a:solidFill>
                <a:latin typeface="Traditional Arabic" pitchFamily="18" charset="-78"/>
                <a:cs typeface="Traditional Arabic" pitchFamily="18" charset="-78"/>
              </a:rPr>
              <a:t> لاَ يَضُرُّكُمْ مَنْ ضَلَّ إِذَا </a:t>
            </a:r>
            <a:r>
              <a:rPr lang="ar-SA" sz="2800" b="1" dirty="0" smtClean="0">
                <a:solidFill>
                  <a:srgbClr val="7030A0"/>
                </a:solidFill>
                <a:latin typeface="Traditional Arabic" pitchFamily="18" charset="-78"/>
                <a:cs typeface="Traditional Arabic" pitchFamily="18" charset="-78"/>
              </a:rPr>
              <a:t>اهْتَدَيْتُمْ“ جهاد الدفع ، جزيرة العرب.)</a:t>
            </a:r>
          </a:p>
          <a:p>
            <a:pPr algn="r" rtl="1"/>
            <a:r>
              <a:rPr lang="ar-SA" sz="4000" b="1" dirty="0" smtClean="0">
                <a:latin typeface="Arabic Typesetting" pitchFamily="66" charset="-78"/>
                <a:cs typeface="Arabic Typesetting" pitchFamily="66" charset="-78"/>
              </a:rPr>
              <a:t>التجرد والأمانة في الترجيح </a:t>
            </a:r>
            <a:r>
              <a:rPr lang="ar-SA" sz="4000" b="1" dirty="0" smtClean="0">
                <a:latin typeface="Arabic Typesetting" pitchFamily="66" charset="-78"/>
                <a:cs typeface="Arabic Typesetting" pitchFamily="66" charset="-78"/>
              </a:rPr>
              <a:t>.</a:t>
            </a:r>
          </a:p>
          <a:p>
            <a:pPr algn="r" rtl="1"/>
            <a:r>
              <a:rPr lang="ar-SA" sz="4000" b="1" dirty="0" smtClean="0">
                <a:latin typeface="Arabic Typesetting" pitchFamily="66" charset="-78"/>
                <a:cs typeface="Arabic Typesetting" pitchFamily="66" charset="-78"/>
              </a:rPr>
              <a:t>البحث مفتاح للدخول إلى عالم التخصص المعرفي .</a:t>
            </a:r>
            <a:endParaRPr lang="en-US" sz="4000" b="1" dirty="0" smtClean="0">
              <a:latin typeface="Arabic Typesetting" pitchFamily="66" charset="-78"/>
              <a:cs typeface="Arabic Typesetting" pitchFamily="66" charset="-78"/>
            </a:endParaRPr>
          </a:p>
          <a:p>
            <a:pPr algn="r" rtl="1"/>
            <a:endParaRPr lang="ar-SA" sz="2800" b="1" dirty="0" smtClean="0">
              <a:solidFill>
                <a:schemeClr val="accent1">
                  <a:lumMod val="50000"/>
                </a:schemeClr>
              </a:solidFill>
              <a:latin typeface="Traditional Arabic" pitchFamily="18" charset="-78"/>
              <a:cs typeface="Traditional Arabic" pitchFamily="18" charset="-78"/>
            </a:endParaRPr>
          </a:p>
        </p:txBody>
      </p:sp>
    </p:spTree>
  </p:cSld>
  <p:clrMapOvr>
    <a:masterClrMapping/>
  </p:clrMapOvr>
  <p:transition spd="med">
    <p:wipe dir="d"/>
    <p:sndAc>
      <p:stSnd>
        <p:snd r:embed="rId2" name="camera.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a:noFill/>
          <a:ln>
            <a:solidFill>
              <a:schemeClr val="accent1"/>
            </a:solidFill>
          </a:ln>
        </p:spPr>
        <p:txBody>
          <a:bodyPr>
            <a:normAutofit/>
          </a:bodyPr>
          <a:lstStyle/>
          <a:p>
            <a:pPr algn="ctr" rtl="1">
              <a:buNone/>
            </a:pPr>
            <a:r>
              <a:rPr lang="ar-SA" sz="6000" b="1" dirty="0" smtClean="0">
                <a:solidFill>
                  <a:srgbClr val="00B050"/>
                </a:solidFill>
                <a:latin typeface="Traditional Arabic" pitchFamily="18" charset="-78"/>
                <a:cs typeface="Traditional Arabic" pitchFamily="18" charset="-78"/>
              </a:rPr>
              <a:t>أشكركم على حسن الاستماع</a:t>
            </a:r>
          </a:p>
          <a:p>
            <a:pPr algn="ctr" rtl="1">
              <a:buNone/>
            </a:pPr>
            <a:r>
              <a:rPr lang="ar-SA" sz="6000" b="1" dirty="0" smtClean="0">
                <a:solidFill>
                  <a:srgbClr val="00B050"/>
                </a:solidFill>
                <a:latin typeface="Traditional Arabic" pitchFamily="18" charset="-78"/>
                <a:cs typeface="Traditional Arabic" pitchFamily="18" charset="-78"/>
              </a:rPr>
              <a:t>والمعذرة على الخلل والتقصير</a:t>
            </a:r>
          </a:p>
          <a:p>
            <a:pPr algn="ctr" rtl="1">
              <a:buNone/>
            </a:pPr>
            <a:r>
              <a:rPr lang="ar-SA" sz="6000" b="1" dirty="0" smtClean="0">
                <a:solidFill>
                  <a:srgbClr val="00B050"/>
                </a:solidFill>
                <a:latin typeface="Traditional Arabic" pitchFamily="18" charset="-78"/>
                <a:cs typeface="Traditional Arabic" pitchFamily="18" charset="-78"/>
              </a:rPr>
              <a:t>والحمد لله رب العالمين</a:t>
            </a:r>
          </a:p>
          <a:p>
            <a:pPr algn="ctr" rtl="1">
              <a:buNone/>
            </a:pPr>
            <a:r>
              <a:rPr lang="en-US" sz="6000" b="1" dirty="0" smtClean="0">
                <a:solidFill>
                  <a:srgbClr val="FF0000"/>
                </a:solidFill>
                <a:latin typeface="Traditional Arabic" pitchFamily="18" charset="-78"/>
                <a:cs typeface="Traditional Arabic" pitchFamily="18" charset="-78"/>
              </a:rPr>
              <a:t>www.alwaai.net</a:t>
            </a:r>
            <a:endParaRPr lang="en-US" sz="6000" b="1" dirty="0">
              <a:solidFill>
                <a:srgbClr val="FF0000"/>
              </a:solidFill>
              <a:latin typeface="Traditional Arabic" pitchFamily="18" charset="-78"/>
              <a:cs typeface="Traditional Arabic" pitchFamily="18" charset="-78"/>
            </a:endParaRPr>
          </a:p>
        </p:txBody>
      </p:sp>
    </p:spTree>
  </p:cSld>
  <p:clrMapOvr>
    <a:masterClrMapping/>
  </p:clrMapOvr>
  <p:transition spd="med">
    <p:wipe dir="d"/>
    <p:sndAc>
      <p:stSnd>
        <p:snd r:embed="rId2" name="camera.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SA" sz="7200" b="1" dirty="0" smtClean="0">
                <a:solidFill>
                  <a:srgbClr val="0070C0"/>
                </a:solidFill>
                <a:latin typeface="Arabic Typesetting" pitchFamily="66" charset="-78"/>
                <a:cs typeface="Arabic Typesetting" pitchFamily="66" charset="-78"/>
              </a:rPr>
              <a:t>مقدمات حول البحث </a:t>
            </a:r>
            <a:endParaRPr lang="en-US" sz="7200" b="1" dirty="0">
              <a:solidFill>
                <a:srgbClr val="0070C0"/>
              </a:solidFill>
              <a:latin typeface="Arabic Typesetting" pitchFamily="66" charset="-78"/>
              <a:cs typeface="Arabic Typesetting" pitchFamily="66" charset="-78"/>
            </a:endParaRPr>
          </a:p>
        </p:txBody>
      </p:sp>
      <p:sp>
        <p:nvSpPr>
          <p:cNvPr id="3" name="Content Placeholder 2"/>
          <p:cNvSpPr>
            <a:spLocks noGrp="1"/>
          </p:cNvSpPr>
          <p:nvPr>
            <p:ph sz="quarter" idx="1"/>
          </p:nvPr>
        </p:nvSpPr>
        <p:spPr>
          <a:xfrm>
            <a:off x="457200" y="1371600"/>
            <a:ext cx="7467600" cy="5102352"/>
          </a:xfrm>
        </p:spPr>
        <p:txBody>
          <a:bodyPr>
            <a:normAutofit fontScale="92500" lnSpcReduction="20000"/>
          </a:bodyPr>
          <a:lstStyle/>
          <a:p>
            <a:pPr algn="r" rtl="1"/>
            <a:r>
              <a:rPr lang="ar-SA" sz="4400" dirty="0" smtClean="0">
                <a:latin typeface="Arabic Typesetting" pitchFamily="66" charset="-78"/>
                <a:cs typeface="Arabic Typesetting" pitchFamily="66" charset="-78"/>
              </a:rPr>
              <a:t>صناعة التفكير الموضوعي .</a:t>
            </a:r>
            <a:endParaRPr lang="en-US" sz="4400" dirty="0" smtClean="0">
              <a:latin typeface="Arabic Typesetting" pitchFamily="66" charset="-78"/>
              <a:cs typeface="Arabic Typesetting" pitchFamily="66" charset="-78"/>
            </a:endParaRPr>
          </a:p>
          <a:p>
            <a:pPr algn="r" rtl="1"/>
            <a:r>
              <a:rPr lang="en-US" sz="3200" dirty="0" smtClean="0">
                <a:solidFill>
                  <a:schemeClr val="accent3">
                    <a:lumMod val="75000"/>
                  </a:schemeClr>
                </a:solidFill>
                <a:latin typeface="Arabic Typesetting" pitchFamily="66" charset="-78"/>
                <a:cs typeface="Arabic Typesetting" pitchFamily="66" charset="-78"/>
              </a:rPr>
              <a:t>)</a:t>
            </a:r>
            <a:r>
              <a:rPr lang="ar-SA" sz="3200" dirty="0" smtClean="0">
                <a:solidFill>
                  <a:schemeClr val="accent3">
                    <a:lumMod val="75000"/>
                  </a:schemeClr>
                </a:solidFill>
                <a:latin typeface="Arabic Typesetting" pitchFamily="66" charset="-78"/>
                <a:cs typeface="Arabic Typesetting" pitchFamily="66" charset="-78"/>
              </a:rPr>
              <a:t>شريعة الفكر والتفكير- إقرأ للمعرفة – من أجل الكتشاف سنن التسخير- مهارات[التجرد،الإنصاف،التثبت،المرونة])</a:t>
            </a:r>
          </a:p>
          <a:p>
            <a:pPr algn="r" rtl="1"/>
            <a:r>
              <a:rPr lang="ar-SA" sz="4400" dirty="0" smtClean="0">
                <a:latin typeface="Arabic Typesetting" pitchFamily="66" charset="-78"/>
                <a:cs typeface="Arabic Typesetting" pitchFamily="66" charset="-78"/>
              </a:rPr>
              <a:t>الإعتماد على البراهين البحثية في الإثبات أو النفي.</a:t>
            </a:r>
          </a:p>
          <a:p>
            <a:pPr algn="r" rtl="1"/>
            <a:r>
              <a:rPr lang="ar-SA" sz="3500" dirty="0" smtClean="0">
                <a:solidFill>
                  <a:schemeClr val="accent3">
                    <a:lumMod val="75000"/>
                  </a:schemeClr>
                </a:solidFill>
                <a:latin typeface="Arabic Typesetting" pitchFamily="66" charset="-78"/>
                <a:cs typeface="Arabic Typesetting" pitchFamily="66" charset="-78"/>
              </a:rPr>
              <a:t>(طريقة الاستقراء الحنفي- طريقة القياس المنطقي- البرهنة للتنظيم الذهني – والتجربة لللتنزيل الواقعي -والتعميم لاثبات الصحة – والتفسير العقلي للنتائج)</a:t>
            </a:r>
          </a:p>
          <a:p>
            <a:pPr algn="r" rtl="1"/>
            <a:r>
              <a:rPr lang="ar-SA" sz="4400" dirty="0" smtClean="0">
                <a:latin typeface="Arabic Typesetting" pitchFamily="66" charset="-78"/>
                <a:cs typeface="Arabic Typesetting" pitchFamily="66" charset="-78"/>
              </a:rPr>
              <a:t>بناء الملكة الفقهية .</a:t>
            </a:r>
            <a:endParaRPr lang="en-US" sz="4400" dirty="0" smtClean="0">
              <a:latin typeface="Arabic Typesetting" pitchFamily="66" charset="-78"/>
              <a:cs typeface="Arabic Typesetting" pitchFamily="66" charset="-78"/>
            </a:endParaRPr>
          </a:p>
          <a:p>
            <a:pPr algn="r" rtl="1">
              <a:buNone/>
            </a:pPr>
            <a:r>
              <a:rPr lang="en-US" sz="3500" dirty="0" smtClean="0">
                <a:solidFill>
                  <a:schemeClr val="accent3">
                    <a:lumMod val="75000"/>
                  </a:schemeClr>
                </a:solidFill>
                <a:latin typeface="Arabic Typesetting" pitchFamily="66" charset="-78"/>
                <a:cs typeface="Arabic Typesetting" pitchFamily="66" charset="-78"/>
              </a:rPr>
              <a:t>)</a:t>
            </a:r>
            <a:r>
              <a:rPr lang="ar-SA" sz="3500" dirty="0" smtClean="0">
                <a:solidFill>
                  <a:schemeClr val="accent3">
                    <a:lumMod val="75000"/>
                  </a:schemeClr>
                </a:solidFill>
                <a:latin typeface="Arabic Typesetting" pitchFamily="66" charset="-78"/>
                <a:cs typeface="Arabic Typesetting" pitchFamily="66" charset="-78"/>
              </a:rPr>
              <a:t>كثرة النظر في أقوال الفقهاء- الارتياض على الاحتجاج-صدق الباطن)</a:t>
            </a:r>
          </a:p>
          <a:p>
            <a:pPr algn="r" rtl="1"/>
            <a:r>
              <a:rPr lang="ar-SA" sz="4400" dirty="0" smtClean="0">
                <a:latin typeface="Arabic Typesetting" pitchFamily="66" charset="-78"/>
                <a:cs typeface="Arabic Typesetting" pitchFamily="66" charset="-78"/>
              </a:rPr>
              <a:t>عشق المعرفة .</a:t>
            </a:r>
          </a:p>
          <a:p>
            <a:pPr algn="r" rtl="1"/>
            <a:r>
              <a:rPr lang="ar-SA" sz="3500" dirty="0" smtClean="0">
                <a:solidFill>
                  <a:schemeClr val="accent3">
                    <a:lumMod val="75000"/>
                  </a:schemeClr>
                </a:solidFill>
                <a:latin typeface="Arabic Typesetting" pitchFamily="66" charset="-78"/>
                <a:cs typeface="Arabic Typesetting" pitchFamily="66" charset="-78"/>
              </a:rPr>
              <a:t>(قلق البحث – شغف الشراء للكتب- سهر الاطلاع)</a:t>
            </a:r>
          </a:p>
          <a:p>
            <a:pPr algn="r" rtl="1"/>
            <a:endParaRPr lang="en-US" dirty="0"/>
          </a:p>
        </p:txBody>
      </p:sp>
    </p:spTree>
  </p:cSld>
  <p:clrMapOvr>
    <a:masterClrMapping/>
  </p:clrMapOvr>
  <p:transition spd="med">
    <p:wipe dir="d"/>
    <p:sndAc>
      <p:stSnd>
        <p:snd r:embed="rId2" name="camera.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SA" sz="7200" b="1" dirty="0" smtClean="0">
                <a:solidFill>
                  <a:srgbClr val="0070C0"/>
                </a:solidFill>
                <a:latin typeface="Arabic Typesetting" pitchFamily="66" charset="-78"/>
                <a:cs typeface="Arabic Typesetting" pitchFamily="66" charset="-78"/>
              </a:rPr>
              <a:t>أولا : استراتيجيات البحث</a:t>
            </a:r>
            <a:endParaRPr lang="en-US" sz="7200" b="1" dirty="0">
              <a:solidFill>
                <a:srgbClr val="0070C0"/>
              </a:solidFill>
              <a:latin typeface="Arabic Typesetting" pitchFamily="66" charset="-78"/>
              <a:cs typeface="Arabic Typesetting" pitchFamily="66" charset="-78"/>
            </a:endParaRPr>
          </a:p>
        </p:txBody>
      </p:sp>
      <p:sp>
        <p:nvSpPr>
          <p:cNvPr id="3" name="Content Placeholder 2"/>
          <p:cNvSpPr>
            <a:spLocks noGrp="1"/>
          </p:cNvSpPr>
          <p:nvPr>
            <p:ph sz="quarter" idx="1"/>
          </p:nvPr>
        </p:nvSpPr>
        <p:spPr/>
        <p:txBody>
          <a:bodyPr>
            <a:normAutofit fontScale="47500" lnSpcReduction="20000"/>
          </a:bodyPr>
          <a:lstStyle/>
          <a:p>
            <a:pPr algn="r" rtl="1"/>
            <a:r>
              <a:rPr lang="ar-SA" sz="10000" b="1" dirty="0" smtClean="0">
                <a:latin typeface="Arabic Typesetting" pitchFamily="66" charset="-78"/>
                <a:cs typeface="Arabic Typesetting" pitchFamily="66" charset="-78"/>
              </a:rPr>
              <a:t>تحديد </a:t>
            </a:r>
            <a:r>
              <a:rPr lang="ar-SA" sz="10000" b="1" dirty="0">
                <a:latin typeface="Arabic Typesetting" pitchFamily="66" charset="-78"/>
                <a:cs typeface="Arabic Typesetting" pitchFamily="66" charset="-78"/>
              </a:rPr>
              <a:t>خطوات البحث وأهدافه وحدوده </a:t>
            </a:r>
            <a:r>
              <a:rPr lang="ar-SA" sz="10000" b="1" dirty="0" smtClean="0">
                <a:latin typeface="Arabic Typesetting" pitchFamily="66" charset="-78"/>
                <a:cs typeface="Arabic Typesetting" pitchFamily="66" charset="-78"/>
              </a:rPr>
              <a:t>المطلوبة، </a:t>
            </a:r>
            <a:r>
              <a:rPr lang="ar-SA" sz="10000" b="1" dirty="0">
                <a:latin typeface="Arabic Typesetting" pitchFamily="66" charset="-78"/>
                <a:cs typeface="Arabic Typesetting" pitchFamily="66" charset="-78"/>
              </a:rPr>
              <a:t>البدء بتحديد واضح </a:t>
            </a:r>
            <a:r>
              <a:rPr lang="ar-SA" sz="10000" b="1" dirty="0" smtClean="0">
                <a:latin typeface="Arabic Typesetting" pitchFamily="66" charset="-78"/>
                <a:cs typeface="Arabic Typesetting" pitchFamily="66" charset="-78"/>
              </a:rPr>
              <a:t>لمشكلة </a:t>
            </a:r>
            <a:r>
              <a:rPr lang="ar-SA" sz="10000" b="1" dirty="0">
                <a:latin typeface="Arabic Typesetting" pitchFamily="66" charset="-78"/>
                <a:cs typeface="Arabic Typesetting" pitchFamily="66" charset="-78"/>
              </a:rPr>
              <a:t>البحث ثم وضع الفرضيات المرتبطة بها ثم تحديد أسلوب جمع البيانات والمعلومات المطلوبة لبحثه وتحليلها وتحديد هدف أو أهدافا للبحث الذي يسعى إلى تحقيقها بصورة واضحة ووضع إطار البحث في حدود موضوعية وزمنية ومكانية واضحة المعالم</a:t>
            </a:r>
            <a:r>
              <a:rPr lang="en-US" sz="10000" b="1" dirty="0">
                <a:latin typeface="Arabic Typesetting" pitchFamily="66" charset="-78"/>
                <a:cs typeface="Arabic Typesetting" pitchFamily="66" charset="-78"/>
              </a:rPr>
              <a:t> .</a:t>
            </a:r>
            <a:r>
              <a:rPr lang="en-US" b="1" dirty="0"/>
              <a:t/>
            </a:r>
            <a:br>
              <a:rPr lang="en-US" b="1" dirty="0"/>
            </a:br>
            <a:r>
              <a:rPr lang="en-US" b="1" dirty="0" smtClean="0"/>
              <a:t>3</a:t>
            </a:r>
            <a:endParaRPr lang="en-US" dirty="0"/>
          </a:p>
        </p:txBody>
      </p:sp>
    </p:spTree>
  </p:cSld>
  <p:clrMapOvr>
    <a:masterClrMapping/>
  </p:clrMapOvr>
  <p:transition spd="med">
    <p:wipe dir="d"/>
    <p:sndAc>
      <p:stSnd>
        <p:snd r:embed="rId2" name="camera.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SA" sz="6600" b="1" dirty="0" smtClean="0">
                <a:solidFill>
                  <a:srgbClr val="0070C0"/>
                </a:solidFill>
                <a:latin typeface="Traditional Arabic" pitchFamily="18" charset="-78"/>
                <a:cs typeface="Traditional Arabic" pitchFamily="18" charset="-78"/>
              </a:rPr>
              <a:t>آليات حول استراتيجية البحث </a:t>
            </a:r>
            <a:endParaRPr lang="en-US" sz="6600" b="1" dirty="0">
              <a:solidFill>
                <a:srgbClr val="0070C0"/>
              </a:solidFill>
              <a:latin typeface="Traditional Arabic" pitchFamily="18" charset="-78"/>
              <a:cs typeface="Traditional Arabic" pitchFamily="18" charset="-78"/>
            </a:endParaRPr>
          </a:p>
        </p:txBody>
      </p:sp>
      <p:sp>
        <p:nvSpPr>
          <p:cNvPr id="3" name="Content Placeholder 2"/>
          <p:cNvSpPr>
            <a:spLocks noGrp="1"/>
          </p:cNvSpPr>
          <p:nvPr>
            <p:ph sz="quarter" idx="1"/>
          </p:nvPr>
        </p:nvSpPr>
        <p:spPr/>
        <p:txBody>
          <a:bodyPr>
            <a:normAutofit fontScale="40000" lnSpcReduction="20000"/>
          </a:bodyPr>
          <a:lstStyle/>
          <a:p>
            <a:pPr algn="r" rtl="1"/>
            <a:r>
              <a:rPr lang="ar-SA" sz="6400" b="1" dirty="0" smtClean="0">
                <a:latin typeface="Arabic Typesetting" pitchFamily="66" charset="-78"/>
                <a:cs typeface="Arabic Typesetting" pitchFamily="66" charset="-78"/>
              </a:rPr>
              <a:t>الالمام الكافي.</a:t>
            </a:r>
          </a:p>
          <a:p>
            <a:pPr algn="r" rtl="1"/>
            <a:r>
              <a:rPr lang="ar-SA" sz="6400" b="1" dirty="0" smtClean="0">
                <a:latin typeface="Arabic Typesetting" pitchFamily="66" charset="-78"/>
                <a:cs typeface="Arabic Typesetting" pitchFamily="66" charset="-78"/>
              </a:rPr>
              <a:t>التناسب بين حجم البحث وزمان الإنجاز.</a:t>
            </a:r>
          </a:p>
          <a:p>
            <a:pPr algn="r" rtl="1"/>
            <a:r>
              <a:rPr lang="ar-SA" sz="6400" b="1" dirty="0" smtClean="0">
                <a:latin typeface="Arabic Typesetting" pitchFamily="66" charset="-78"/>
                <a:cs typeface="Arabic Typesetting" pitchFamily="66" charset="-78"/>
              </a:rPr>
              <a:t>النفع والإصلاح.</a:t>
            </a:r>
          </a:p>
          <a:p>
            <a:pPr algn="r" rtl="1"/>
            <a:r>
              <a:rPr lang="ar-SA" sz="6400" b="1" dirty="0" smtClean="0">
                <a:latin typeface="Arabic Typesetting" pitchFamily="66" charset="-78"/>
                <a:cs typeface="Arabic Typesetting" pitchFamily="66" charset="-78"/>
              </a:rPr>
              <a:t>الإمكانية و الحرية .</a:t>
            </a:r>
          </a:p>
          <a:p>
            <a:pPr algn="r" rtl="1"/>
            <a:r>
              <a:rPr lang="ar-SA" sz="6400" b="1" dirty="0" smtClean="0">
                <a:latin typeface="Arabic Typesetting" pitchFamily="66" charset="-78"/>
                <a:cs typeface="Arabic Typesetting" pitchFamily="66" charset="-78"/>
              </a:rPr>
              <a:t>التوافر المعرفي .</a:t>
            </a:r>
          </a:p>
          <a:p>
            <a:pPr algn="r" rtl="1"/>
            <a:r>
              <a:rPr lang="ar-SA" sz="6400" b="1" dirty="0" smtClean="0">
                <a:latin typeface="Arabic Typesetting" pitchFamily="66" charset="-78"/>
                <a:cs typeface="Arabic Typesetting" pitchFamily="66" charset="-78"/>
              </a:rPr>
              <a:t>الإبداع العصري </a:t>
            </a:r>
          </a:p>
          <a:p>
            <a:pPr algn="r" rtl="1"/>
            <a:r>
              <a:rPr lang="ar-SA" sz="6400" b="1" dirty="0" smtClean="0">
                <a:latin typeface="Arabic Typesetting" pitchFamily="66" charset="-78"/>
                <a:cs typeface="Arabic Typesetting" pitchFamily="66" charset="-78"/>
              </a:rPr>
              <a:t>الثقة بالنفس والتواضع للخلق.</a:t>
            </a:r>
          </a:p>
          <a:p>
            <a:pPr algn="r" rtl="1">
              <a:buNone/>
            </a:pPr>
            <a:r>
              <a:rPr lang="ar-SA" sz="4500" b="1" dirty="0" smtClean="0">
                <a:latin typeface="Arabic Typesetting" pitchFamily="66" charset="-78"/>
                <a:cs typeface="Arabic Typesetting" pitchFamily="66" charset="-78"/>
              </a:rPr>
              <a:t>قديما (إبداع شيء لم يسبق إليه ، أو شرح مغلق ، أو تصحيح مخطئ ، أو ترتيب منثور وجمع </a:t>
            </a:r>
            <a:endParaRPr lang="en-US" sz="4500" b="1" dirty="0" smtClean="0">
              <a:latin typeface="Arabic Typesetting" pitchFamily="66" charset="-78"/>
              <a:cs typeface="Arabic Typesetting" pitchFamily="66" charset="-78"/>
            </a:endParaRPr>
          </a:p>
          <a:p>
            <a:pPr algn="r" rtl="1">
              <a:buNone/>
            </a:pPr>
            <a:r>
              <a:rPr lang="ar-SA" sz="4500" b="1" dirty="0" smtClean="0">
                <a:latin typeface="Arabic Typesetting" pitchFamily="66" charset="-78"/>
                <a:cs typeface="Arabic Typesetting" pitchFamily="66" charset="-78"/>
              </a:rPr>
              <a:t>مفرق ، أو تقصير طول ، أو تتمة ناقص</a:t>
            </a:r>
            <a:r>
              <a:rPr lang="en-US" sz="4500" b="1" dirty="0" smtClean="0">
                <a:latin typeface="Arabic Typesetting" pitchFamily="66" charset="-78"/>
                <a:cs typeface="Arabic Typesetting" pitchFamily="66" charset="-78"/>
              </a:rPr>
              <a:t> </a:t>
            </a:r>
            <a:r>
              <a:rPr lang="ar-SA" sz="4500" b="1" dirty="0" smtClean="0">
                <a:latin typeface="Arabic Typesetting" pitchFamily="66" charset="-78"/>
                <a:cs typeface="Arabic Typesetting" pitchFamily="66" charset="-78"/>
              </a:rPr>
              <a:t>)</a:t>
            </a:r>
          </a:p>
          <a:p>
            <a:pPr algn="r" rtl="1">
              <a:buNone/>
            </a:pPr>
            <a:r>
              <a:rPr lang="ar-SA" sz="4500" b="1" dirty="0" smtClean="0">
                <a:latin typeface="Arabic Typesetting" pitchFamily="66" charset="-78"/>
                <a:cs typeface="Arabic Typesetting" pitchFamily="66" charset="-78"/>
              </a:rPr>
              <a:t>حديثا ( فقه النوازل و المستجدات، تجديد التصنيف ، فقه العمران ، فقه المقارانات الحضارية </a:t>
            </a:r>
            <a:r>
              <a:rPr lang="ar-SA" sz="4500" b="1" dirty="0" smtClean="0">
                <a:latin typeface="Arabic Typesetting" pitchFamily="66" charset="-78"/>
                <a:cs typeface="Arabic Typesetting" pitchFamily="66" charset="-78"/>
              </a:rPr>
              <a:t>، تأصيل ونقد الدراسات والنظريات الإجتماعية والاقتصادية والطبية والمستقبلية و الاطروحات الفكرية المعاصرة ).</a:t>
            </a:r>
            <a:endParaRPr lang="en-US" sz="4500" b="1" dirty="0" smtClean="0">
              <a:latin typeface="Arabic Typesetting" pitchFamily="66" charset="-78"/>
              <a:cs typeface="Arabic Typesetting" pitchFamily="66" charset="-78"/>
            </a:endParaRPr>
          </a:p>
          <a:p>
            <a:pPr algn="r" rtl="1">
              <a:buNone/>
            </a:pPr>
            <a:endParaRPr lang="ar-SA" sz="4000" b="1" dirty="0" smtClean="0">
              <a:latin typeface="Arabic Typesetting" pitchFamily="66" charset="-78"/>
              <a:cs typeface="Arabic Typesetting" pitchFamily="66" charset="-78"/>
            </a:endParaRPr>
          </a:p>
          <a:p>
            <a:pPr algn="r" rtl="1"/>
            <a:endParaRPr lang="ar-SA" b="1" dirty="0" smtClean="0"/>
          </a:p>
          <a:p>
            <a:pPr algn="r" rtl="1"/>
            <a:r>
              <a:rPr lang="en-US" b="1" dirty="0" smtClean="0"/>
              <a:t> </a:t>
            </a:r>
            <a:endParaRPr lang="en-US" dirty="0"/>
          </a:p>
        </p:txBody>
      </p:sp>
    </p:spTree>
  </p:cSld>
  <p:clrMapOvr>
    <a:masterClrMapping/>
  </p:clrMapOvr>
  <p:transition spd="med">
    <p:wipe dir="d"/>
    <p:sndAc>
      <p:stSnd>
        <p:snd r:embed="rId2" name="camera.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SA" sz="7200" b="1" dirty="0" smtClean="0">
                <a:solidFill>
                  <a:srgbClr val="0070C0"/>
                </a:solidFill>
                <a:latin typeface="Arabic Typesetting" pitchFamily="66" charset="-78"/>
                <a:cs typeface="Arabic Typesetting" pitchFamily="66" charset="-78"/>
              </a:rPr>
              <a:t>ثانيا: تساؤلات البحث</a:t>
            </a:r>
            <a:endParaRPr lang="en-US" sz="7200" b="1" dirty="0">
              <a:solidFill>
                <a:srgbClr val="0070C0"/>
              </a:solidFill>
              <a:latin typeface="Arabic Typesetting" pitchFamily="66" charset="-78"/>
              <a:cs typeface="Arabic Typesetting" pitchFamily="66" charset="-78"/>
            </a:endParaRPr>
          </a:p>
        </p:txBody>
      </p:sp>
      <p:sp>
        <p:nvSpPr>
          <p:cNvPr id="3" name="Content Placeholder 2"/>
          <p:cNvSpPr>
            <a:spLocks noGrp="1"/>
          </p:cNvSpPr>
          <p:nvPr>
            <p:ph sz="quarter" idx="1"/>
          </p:nvPr>
        </p:nvSpPr>
        <p:spPr/>
        <p:txBody>
          <a:bodyPr>
            <a:normAutofit/>
          </a:bodyPr>
          <a:lstStyle/>
          <a:p>
            <a:pPr algn="r" rtl="1"/>
            <a:r>
              <a:rPr lang="ar-SA" sz="4000" dirty="0" smtClean="0">
                <a:latin typeface="Arabic Typesetting" pitchFamily="66" charset="-78"/>
                <a:cs typeface="Arabic Typesetting" pitchFamily="66" charset="-78"/>
              </a:rPr>
              <a:t>علم السؤال في القرآن والسنة .</a:t>
            </a:r>
          </a:p>
          <a:p>
            <a:pPr algn="r" rtl="1"/>
            <a:r>
              <a:rPr lang="ar-SA" sz="4000" dirty="0" smtClean="0">
                <a:latin typeface="Arabic Typesetting" pitchFamily="66" charset="-78"/>
                <a:cs typeface="Arabic Typesetting" pitchFamily="66" charset="-78"/>
              </a:rPr>
              <a:t>مشروعية التساؤلات .</a:t>
            </a:r>
          </a:p>
          <a:p>
            <a:pPr algn="r" rtl="1"/>
            <a:r>
              <a:rPr lang="ar-SA" sz="4000" dirty="0" smtClean="0">
                <a:latin typeface="Arabic Typesetting" pitchFamily="66" charset="-78"/>
                <a:cs typeface="Arabic Typesetting" pitchFamily="66" charset="-78"/>
              </a:rPr>
              <a:t>واقع التساؤلات المخنوقة .</a:t>
            </a:r>
          </a:p>
          <a:p>
            <a:pPr algn="r" rtl="1"/>
            <a:r>
              <a:rPr lang="ar-SA" sz="4000" dirty="0" smtClean="0">
                <a:latin typeface="Arabic Typesetting" pitchFamily="66" charset="-78"/>
                <a:cs typeface="Arabic Typesetting" pitchFamily="66" charset="-78"/>
              </a:rPr>
              <a:t>وضع الأسئلة البحثية ومحاولة الإجابة عليها</a:t>
            </a:r>
            <a:r>
              <a:rPr lang="ar-SA" sz="4000" dirty="0" smtClean="0">
                <a:latin typeface="Arabic Typesetting" pitchFamily="66" charset="-78"/>
                <a:cs typeface="Arabic Typesetting" pitchFamily="66" charset="-78"/>
              </a:rPr>
              <a:t>.</a:t>
            </a:r>
          </a:p>
          <a:p>
            <a:pPr algn="r" rtl="1"/>
            <a:r>
              <a:rPr lang="ar-SA" sz="4000" b="1" dirty="0" smtClean="0">
                <a:solidFill>
                  <a:srgbClr val="FF0000"/>
                </a:solidFill>
                <a:latin typeface="Arabic Typesetting" pitchFamily="66" charset="-78"/>
                <a:cs typeface="Arabic Typesetting" pitchFamily="66" charset="-78"/>
              </a:rPr>
              <a:t>- ما الفائدة العلمية ؟</a:t>
            </a:r>
          </a:p>
          <a:p>
            <a:pPr algn="r" rtl="1"/>
            <a:r>
              <a:rPr lang="ar-SA" sz="4000" b="1" dirty="0" smtClean="0">
                <a:solidFill>
                  <a:srgbClr val="FF0000"/>
                </a:solidFill>
                <a:latin typeface="Arabic Typesetting" pitchFamily="66" charset="-78"/>
                <a:cs typeface="Arabic Typesetting" pitchFamily="66" charset="-78"/>
              </a:rPr>
              <a:t>- ما الأثر التطبيقي والواقعي ؟</a:t>
            </a:r>
          </a:p>
          <a:p>
            <a:pPr algn="r" rtl="1"/>
            <a:r>
              <a:rPr lang="ar-SA" sz="4000" b="1" dirty="0" smtClean="0">
                <a:solidFill>
                  <a:srgbClr val="FF0000"/>
                </a:solidFill>
                <a:latin typeface="Arabic Typesetting" pitchFamily="66" charset="-78"/>
                <a:cs typeface="Arabic Typesetting" pitchFamily="66" charset="-78"/>
              </a:rPr>
              <a:t>- ما الجديد الذي أضيف للمكتبة؟</a:t>
            </a:r>
          </a:p>
          <a:p>
            <a:pPr algn="r" rtl="1">
              <a:buNone/>
            </a:pPr>
            <a:endParaRPr lang="en-US" sz="4000" dirty="0">
              <a:latin typeface="Arabic Typesetting" pitchFamily="66" charset="-78"/>
              <a:cs typeface="Arabic Typesetting" pitchFamily="66" charset="-78"/>
            </a:endParaRPr>
          </a:p>
        </p:txBody>
      </p:sp>
    </p:spTree>
  </p:cSld>
  <p:clrMapOvr>
    <a:masterClrMapping/>
  </p:clrMapOvr>
  <p:transition spd="med">
    <p:wipe dir="d"/>
    <p:sndAc>
      <p:stSnd>
        <p:snd r:embed="rId2" name="camera.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SA" sz="7200" b="1" dirty="0" smtClean="0">
                <a:solidFill>
                  <a:srgbClr val="0070C0"/>
                </a:solidFill>
                <a:latin typeface="Arabic Typesetting" pitchFamily="66" charset="-78"/>
                <a:cs typeface="Arabic Typesetting" pitchFamily="66" charset="-78"/>
              </a:rPr>
              <a:t>ثالثا:اختيار </a:t>
            </a:r>
            <a:r>
              <a:rPr lang="ar-SA" sz="7200" b="1" dirty="0" smtClean="0">
                <a:solidFill>
                  <a:srgbClr val="0070C0"/>
                </a:solidFill>
                <a:latin typeface="Arabic Typesetting" pitchFamily="66" charset="-78"/>
                <a:cs typeface="Arabic Typesetting" pitchFamily="66" charset="-78"/>
              </a:rPr>
              <a:t>العنوان</a:t>
            </a:r>
            <a:endParaRPr lang="en-US" sz="7200" b="1" dirty="0">
              <a:solidFill>
                <a:srgbClr val="0070C0"/>
              </a:solidFill>
              <a:latin typeface="Arabic Typesetting" pitchFamily="66" charset="-78"/>
              <a:cs typeface="Arabic Typesetting" pitchFamily="66" charset="-78"/>
            </a:endParaRPr>
          </a:p>
        </p:txBody>
      </p:sp>
      <p:sp>
        <p:nvSpPr>
          <p:cNvPr id="3" name="Content Placeholder 2"/>
          <p:cNvSpPr>
            <a:spLocks noGrp="1"/>
          </p:cNvSpPr>
          <p:nvPr>
            <p:ph sz="quarter" idx="1"/>
          </p:nvPr>
        </p:nvSpPr>
        <p:spPr/>
        <p:txBody>
          <a:bodyPr>
            <a:normAutofit/>
          </a:bodyPr>
          <a:lstStyle/>
          <a:p>
            <a:pPr algn="r" rtl="1"/>
            <a:r>
              <a:rPr lang="ar-SA" sz="4000" b="1" dirty="0" smtClean="0">
                <a:latin typeface="Arabic Typesetting" pitchFamily="66" charset="-78"/>
                <a:cs typeface="Arabic Typesetting" pitchFamily="66" charset="-78"/>
              </a:rPr>
              <a:t>ثلاث سمات اساسية للعنوان :</a:t>
            </a:r>
          </a:p>
          <a:p>
            <a:pPr algn="r" rtl="1"/>
            <a:r>
              <a:rPr lang="ar-SA" sz="4000" b="1" dirty="0" smtClean="0">
                <a:latin typeface="Arabic Typesetting" pitchFamily="66" charset="-78"/>
                <a:cs typeface="Arabic Typesetting" pitchFamily="66" charset="-78"/>
              </a:rPr>
              <a:t>الشمول المعرفي .</a:t>
            </a:r>
          </a:p>
          <a:p>
            <a:pPr algn="r" rtl="1"/>
            <a:r>
              <a:rPr lang="ar-SA" sz="4000" b="1" dirty="0" smtClean="0">
                <a:latin typeface="Arabic Typesetting" pitchFamily="66" charset="-78"/>
                <a:cs typeface="Arabic Typesetting" pitchFamily="66" charset="-78"/>
              </a:rPr>
              <a:t>الوضوح البياني.</a:t>
            </a:r>
          </a:p>
          <a:p>
            <a:pPr algn="r" rtl="1"/>
            <a:r>
              <a:rPr lang="ar-SA" sz="4000" b="1" dirty="0" smtClean="0">
                <a:latin typeface="Arabic Typesetting" pitchFamily="66" charset="-78"/>
                <a:cs typeface="Arabic Typesetting" pitchFamily="66" charset="-78"/>
              </a:rPr>
              <a:t>الدلالة القصدية.</a:t>
            </a:r>
            <a:r>
              <a:rPr lang="en-US" b="1" dirty="0" smtClean="0"/>
              <a:t/>
            </a:r>
            <a:br>
              <a:rPr lang="en-US" b="1" dirty="0" smtClean="0"/>
            </a:br>
            <a:endParaRPr lang="en-US" dirty="0"/>
          </a:p>
        </p:txBody>
      </p:sp>
    </p:spTree>
  </p:cSld>
  <p:clrMapOvr>
    <a:masterClrMapping/>
  </p:clrMapOvr>
  <p:transition spd="med">
    <p:wipe dir="d"/>
    <p:sndAc>
      <p:stSnd>
        <p:snd r:embed="rId2" name="camera.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SA" sz="7200" b="1" dirty="0" smtClean="0">
                <a:solidFill>
                  <a:srgbClr val="0070C0"/>
                </a:solidFill>
                <a:latin typeface="Arabic Typesetting" pitchFamily="66" charset="-78"/>
                <a:cs typeface="Arabic Typesetting" pitchFamily="66" charset="-78"/>
              </a:rPr>
              <a:t>رابعا :تخطيط البحث</a:t>
            </a:r>
            <a:endParaRPr lang="en-US" sz="7200" b="1" dirty="0">
              <a:solidFill>
                <a:srgbClr val="0070C0"/>
              </a:solidFill>
              <a:latin typeface="Arabic Typesetting" pitchFamily="66" charset="-78"/>
              <a:cs typeface="Arabic Typesetting" pitchFamily="66" charset="-78"/>
            </a:endParaRPr>
          </a:p>
        </p:txBody>
      </p:sp>
      <p:sp>
        <p:nvSpPr>
          <p:cNvPr id="3" name="Content Placeholder 2"/>
          <p:cNvSpPr>
            <a:spLocks noGrp="1"/>
          </p:cNvSpPr>
          <p:nvPr>
            <p:ph sz="quarter" idx="1"/>
          </p:nvPr>
        </p:nvSpPr>
        <p:spPr/>
        <p:txBody>
          <a:bodyPr>
            <a:normAutofit/>
          </a:bodyPr>
          <a:lstStyle/>
          <a:p>
            <a:pPr algn="r" rtl="1"/>
            <a:r>
              <a:rPr lang="ar-SA" sz="4000" b="1" dirty="0" smtClean="0">
                <a:latin typeface="Arabic Typesetting" pitchFamily="66" charset="-78"/>
                <a:cs typeface="Arabic Typesetting" pitchFamily="66" charset="-78"/>
              </a:rPr>
              <a:t>وضع العنوان المناسب.</a:t>
            </a:r>
          </a:p>
          <a:p>
            <a:pPr algn="r" rtl="1"/>
            <a:r>
              <a:rPr lang="ar-SA" sz="4000" b="1" dirty="0" smtClean="0">
                <a:latin typeface="Arabic Typesetting" pitchFamily="66" charset="-78"/>
                <a:cs typeface="Arabic Typesetting" pitchFamily="66" charset="-78"/>
              </a:rPr>
              <a:t>مدى القيمة المضافة في البحث .</a:t>
            </a:r>
          </a:p>
          <a:p>
            <a:pPr algn="r" rtl="1"/>
            <a:r>
              <a:rPr lang="ar-SA" sz="4000" b="1" dirty="0" smtClean="0">
                <a:latin typeface="Arabic Typesetting" pitchFamily="66" charset="-78"/>
                <a:cs typeface="Arabic Typesetting" pitchFamily="66" charset="-78"/>
              </a:rPr>
              <a:t>أهمية البحث في التخصص </a:t>
            </a:r>
            <a:r>
              <a:rPr lang="ar-SA" sz="4000" b="1" dirty="0" smtClean="0">
                <a:latin typeface="Arabic Typesetting" pitchFamily="66" charset="-78"/>
                <a:cs typeface="Arabic Typesetting" pitchFamily="66" charset="-78"/>
              </a:rPr>
              <a:t>.</a:t>
            </a:r>
          </a:p>
          <a:p>
            <a:pPr algn="r" rtl="1"/>
            <a:r>
              <a:rPr lang="ar-SA" sz="4000" b="1" dirty="0" smtClean="0">
                <a:latin typeface="Arabic Typesetting" pitchFamily="66" charset="-78"/>
                <a:cs typeface="Arabic Typesetting" pitchFamily="66" charset="-78"/>
              </a:rPr>
              <a:t>القراءة لبعض المصنفات المختارة المعتمدة قديما وحديثا.</a:t>
            </a:r>
            <a:endParaRPr lang="ar-SA" sz="4000" b="1" dirty="0" smtClean="0">
              <a:latin typeface="Arabic Typesetting" pitchFamily="66" charset="-78"/>
              <a:cs typeface="Arabic Typesetting" pitchFamily="66" charset="-78"/>
            </a:endParaRPr>
          </a:p>
          <a:p>
            <a:pPr algn="r" rtl="1"/>
            <a:r>
              <a:rPr lang="ar-SA" sz="4000" b="1" dirty="0" smtClean="0">
                <a:latin typeface="Arabic Typesetting" pitchFamily="66" charset="-78"/>
                <a:cs typeface="Arabic Typesetting" pitchFamily="66" charset="-78"/>
              </a:rPr>
              <a:t>الدراسات السابقة مع النقد والتقويم.</a:t>
            </a:r>
          </a:p>
          <a:p>
            <a:pPr algn="r" rtl="1"/>
            <a:r>
              <a:rPr lang="ar-SA" sz="4000" b="1" dirty="0" smtClean="0">
                <a:latin typeface="Arabic Typesetting" pitchFamily="66" charset="-78"/>
                <a:cs typeface="Arabic Typesetting" pitchFamily="66" charset="-78"/>
              </a:rPr>
              <a:t>تقسيم البحث إلى أبواب وفصول ومباحث ومطالب ومسائل .</a:t>
            </a:r>
          </a:p>
          <a:p>
            <a:pPr algn="r" rtl="1"/>
            <a:r>
              <a:rPr lang="ar-SA" sz="4000" b="1" dirty="0" smtClean="0">
                <a:latin typeface="Arabic Typesetting" pitchFamily="66" charset="-78"/>
                <a:cs typeface="Arabic Typesetting" pitchFamily="66" charset="-78"/>
              </a:rPr>
              <a:t>تحديد المنهج البحثي.</a:t>
            </a:r>
          </a:p>
          <a:p>
            <a:pPr algn="r" rtl="1"/>
            <a:endParaRPr lang="en-US" dirty="0"/>
          </a:p>
        </p:txBody>
      </p:sp>
    </p:spTree>
  </p:cSld>
  <p:clrMapOvr>
    <a:masterClrMapping/>
  </p:clrMapOvr>
  <p:transition spd="med">
    <p:wipe dir="d"/>
    <p:sndAc>
      <p:stSnd>
        <p:snd r:embed="rId2" name="camera.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1"/>
            <a:r>
              <a:rPr lang="ar-SA" sz="9600" b="1" dirty="0" smtClean="0">
                <a:solidFill>
                  <a:srgbClr val="0070C0"/>
                </a:solidFill>
                <a:latin typeface="Arabic Typesetting" pitchFamily="66" charset="-78"/>
                <a:cs typeface="Arabic Typesetting" pitchFamily="66" charset="-78"/>
              </a:rPr>
              <a:t>أهم الأخطاء في كتابة البحوث :</a:t>
            </a:r>
          </a:p>
        </p:txBody>
      </p:sp>
      <p:sp>
        <p:nvSpPr>
          <p:cNvPr id="3" name="Content Placeholder 2"/>
          <p:cNvSpPr>
            <a:spLocks noGrp="1"/>
          </p:cNvSpPr>
          <p:nvPr>
            <p:ph sz="quarter" idx="1"/>
          </p:nvPr>
        </p:nvSpPr>
        <p:spPr/>
        <p:txBody>
          <a:bodyPr>
            <a:normAutofit fontScale="32500" lnSpcReduction="20000"/>
          </a:bodyPr>
          <a:lstStyle/>
          <a:p>
            <a:pPr algn="r" rtl="1">
              <a:buNone/>
            </a:pPr>
            <a:r>
              <a:rPr lang="ar-SA" sz="8600" b="1" dirty="0" smtClean="0">
                <a:latin typeface="Arabic Typesetting" pitchFamily="66" charset="-78"/>
                <a:cs typeface="Arabic Typesetting" pitchFamily="66" charset="-78"/>
              </a:rPr>
              <a:t>خلط </a:t>
            </a:r>
            <a:r>
              <a:rPr lang="ar-SA" sz="8600" b="1" dirty="0" smtClean="0">
                <a:latin typeface="Arabic Typesetting" pitchFamily="66" charset="-78"/>
                <a:cs typeface="Arabic Typesetting" pitchFamily="66" charset="-78"/>
              </a:rPr>
              <a:t>المصادر .</a:t>
            </a:r>
          </a:p>
          <a:p>
            <a:pPr algn="r" rtl="1">
              <a:buNone/>
            </a:pPr>
            <a:r>
              <a:rPr lang="ar-SA" sz="8600" b="1" dirty="0" smtClean="0">
                <a:latin typeface="Arabic Typesetting" pitchFamily="66" charset="-78"/>
                <a:cs typeface="Arabic Typesetting" pitchFamily="66" charset="-78"/>
              </a:rPr>
              <a:t>ضعف الصياغة .</a:t>
            </a:r>
          </a:p>
          <a:p>
            <a:pPr algn="r" rtl="1">
              <a:buNone/>
            </a:pPr>
            <a:r>
              <a:rPr lang="ar-SA" sz="8600" b="1" dirty="0" smtClean="0">
                <a:latin typeface="Arabic Typesetting" pitchFamily="66" charset="-78"/>
                <a:cs typeface="Arabic Typesetting" pitchFamily="66" charset="-78"/>
              </a:rPr>
              <a:t>أهمال الجديد.</a:t>
            </a:r>
          </a:p>
          <a:p>
            <a:pPr algn="r" rtl="1">
              <a:buNone/>
            </a:pPr>
            <a:r>
              <a:rPr lang="ar-SA" sz="8600" b="1" dirty="0" smtClean="0">
                <a:latin typeface="Arabic Typesetting" pitchFamily="66" charset="-78"/>
                <a:cs typeface="Arabic Typesetting" pitchFamily="66" charset="-78"/>
              </a:rPr>
              <a:t>تعدد المناهج.</a:t>
            </a:r>
          </a:p>
          <a:p>
            <a:pPr algn="r" rtl="1">
              <a:buNone/>
            </a:pPr>
            <a:r>
              <a:rPr lang="ar-SA" sz="8600" b="1" dirty="0" smtClean="0">
                <a:latin typeface="Arabic Typesetting" pitchFamily="66" charset="-78"/>
                <a:cs typeface="Arabic Typesetting" pitchFamily="66" charset="-78"/>
              </a:rPr>
              <a:t>ضعف التوازن بين اقسام البحث.</a:t>
            </a:r>
          </a:p>
          <a:p>
            <a:pPr algn="r" rtl="1">
              <a:buNone/>
            </a:pPr>
            <a:r>
              <a:rPr lang="ar-SA" sz="8600" b="1" dirty="0" smtClean="0">
                <a:latin typeface="Arabic Typesetting" pitchFamily="66" charset="-78"/>
                <a:cs typeface="Arabic Typesetting" pitchFamily="66" charset="-78"/>
              </a:rPr>
              <a:t>عدم الترابط بين الفصول والمباحث .</a:t>
            </a:r>
          </a:p>
          <a:p>
            <a:pPr algn="r" rtl="1">
              <a:buNone/>
            </a:pPr>
            <a:r>
              <a:rPr lang="ar-SA" sz="8600" b="1" dirty="0" smtClean="0">
                <a:latin typeface="Arabic Typesetting" pitchFamily="66" charset="-78"/>
                <a:cs typeface="Arabic Typesetting" pitchFamily="66" charset="-78"/>
              </a:rPr>
              <a:t>ضعف العزو </a:t>
            </a:r>
            <a:r>
              <a:rPr lang="ar-SA" sz="8600" b="1" dirty="0" smtClean="0">
                <a:latin typeface="Arabic Typesetting" pitchFamily="66" charset="-78"/>
                <a:cs typeface="Arabic Typesetting" pitchFamily="66" charset="-78"/>
              </a:rPr>
              <a:t>والاقتباس أو كثرته</a:t>
            </a:r>
          </a:p>
          <a:p>
            <a:pPr algn="r" rtl="1">
              <a:buNone/>
            </a:pPr>
            <a:r>
              <a:rPr lang="ar-SA" sz="8600" b="1" dirty="0" smtClean="0">
                <a:latin typeface="Arabic Typesetting" pitchFamily="66" charset="-78"/>
                <a:cs typeface="Arabic Typesetting" pitchFamily="66" charset="-78"/>
              </a:rPr>
              <a:t>غياب النقد الواعي</a:t>
            </a:r>
            <a:r>
              <a:rPr lang="ar-SA" sz="8600" b="1" dirty="0" smtClean="0">
                <a:latin typeface="Arabic Typesetting" pitchFamily="66" charset="-78"/>
                <a:cs typeface="Arabic Typesetting" pitchFamily="66" charset="-78"/>
              </a:rPr>
              <a:t> </a:t>
            </a:r>
            <a:r>
              <a:rPr lang="ar-SA" sz="8600" b="1" dirty="0" smtClean="0">
                <a:latin typeface="Arabic Typesetting" pitchFamily="66" charset="-78"/>
                <a:cs typeface="Arabic Typesetting" pitchFamily="66" charset="-78"/>
              </a:rPr>
              <a:t>.</a:t>
            </a:r>
          </a:p>
          <a:p>
            <a:pPr algn="r" rtl="1">
              <a:buNone/>
            </a:pPr>
            <a:r>
              <a:rPr lang="ar-SA" sz="8600" b="1" dirty="0" smtClean="0">
                <a:latin typeface="Arabic Typesetting" pitchFamily="66" charset="-78"/>
                <a:cs typeface="Arabic Typesetting" pitchFamily="66" charset="-78"/>
              </a:rPr>
              <a:t>التدرج في العرض وتحرير المسائل .</a:t>
            </a:r>
          </a:p>
          <a:p>
            <a:pPr algn="r" rtl="1">
              <a:buNone/>
            </a:pPr>
            <a:r>
              <a:rPr lang="ar-SA" sz="8600" b="1" dirty="0" smtClean="0">
                <a:latin typeface="Arabic Typesetting" pitchFamily="66" charset="-78"/>
                <a:cs typeface="Arabic Typesetting" pitchFamily="66" charset="-78"/>
              </a:rPr>
              <a:t>الرجوع لأهل الاختصاص .</a:t>
            </a:r>
          </a:p>
          <a:p>
            <a:pPr algn="r" rtl="1">
              <a:buNone/>
            </a:pPr>
            <a:endParaRPr lang="ar-SA" b="1" dirty="0" smtClean="0"/>
          </a:p>
          <a:p>
            <a:pPr algn="r" rtl="1">
              <a:buNone/>
            </a:pPr>
            <a:endParaRPr lang="ar-SA" b="1" dirty="0" smtClean="0"/>
          </a:p>
          <a:p>
            <a:pPr algn="r" rtl="1">
              <a:buNone/>
            </a:pPr>
            <a:r>
              <a:rPr lang="en-US" b="1" dirty="0" smtClean="0"/>
              <a:t/>
            </a:r>
            <a:br>
              <a:rPr lang="en-US" b="1" dirty="0" smtClean="0"/>
            </a:br>
            <a:endParaRPr lang="en-US" dirty="0"/>
          </a:p>
        </p:txBody>
      </p:sp>
    </p:spTree>
  </p:cSld>
  <p:clrMapOvr>
    <a:masterClrMapping/>
  </p:clrMapOvr>
  <p:transition spd="med">
    <p:wipe dir="d"/>
    <p:sndAc>
      <p:stSnd>
        <p:snd r:embed="rId2" name="camera.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6000" b="1" dirty="0" smtClean="0">
                <a:solidFill>
                  <a:srgbClr val="0070C0"/>
                </a:solidFill>
                <a:latin typeface="Arabic Typesetting" pitchFamily="66" charset="-78"/>
                <a:cs typeface="Arabic Typesetting" pitchFamily="66" charset="-78"/>
              </a:rPr>
              <a:t>خامسا: منهج الاستدلال في البحوث الفقهية</a:t>
            </a:r>
            <a:endParaRPr lang="en-US" sz="6000" b="1" dirty="0">
              <a:solidFill>
                <a:srgbClr val="0070C0"/>
              </a:solidFill>
              <a:latin typeface="Arabic Typesetting" pitchFamily="66" charset="-78"/>
              <a:cs typeface="Arabic Typesetting" pitchFamily="66" charset="-78"/>
            </a:endParaRPr>
          </a:p>
        </p:txBody>
      </p:sp>
      <p:sp>
        <p:nvSpPr>
          <p:cNvPr id="3" name="Content Placeholder 2"/>
          <p:cNvSpPr>
            <a:spLocks noGrp="1"/>
          </p:cNvSpPr>
          <p:nvPr>
            <p:ph sz="quarter" idx="1"/>
          </p:nvPr>
        </p:nvSpPr>
        <p:spPr/>
        <p:txBody>
          <a:bodyPr>
            <a:normAutofit fontScale="85000" lnSpcReduction="10000"/>
          </a:bodyPr>
          <a:lstStyle/>
          <a:p>
            <a:pPr algn="r" rtl="1"/>
            <a:r>
              <a:rPr lang="ar-SA" sz="4000" b="1" dirty="0" smtClean="0">
                <a:latin typeface="Arabic Typesetting" pitchFamily="66" charset="-78"/>
                <a:cs typeface="Arabic Typesetting" pitchFamily="66" charset="-78"/>
              </a:rPr>
              <a:t>معرفة مناهج الفقهاء في التصنيف والتبويب الفقهي </a:t>
            </a:r>
            <a:r>
              <a:rPr lang="ar-SA" sz="4000" b="1" dirty="0" smtClean="0">
                <a:latin typeface="Arabic Typesetting" pitchFamily="66" charset="-78"/>
                <a:cs typeface="Arabic Typesetting" pitchFamily="66" charset="-78"/>
              </a:rPr>
              <a:t>.</a:t>
            </a:r>
          </a:p>
          <a:p>
            <a:pPr algn="r" rtl="1"/>
            <a:r>
              <a:rPr lang="ar-SA" sz="4000" b="1" dirty="0" smtClean="0">
                <a:latin typeface="Arabic Typesetting" pitchFamily="66" charset="-78"/>
                <a:cs typeface="Arabic Typesetting" pitchFamily="66" charset="-78"/>
              </a:rPr>
              <a:t>تحرير المصطلحات </a:t>
            </a:r>
            <a:r>
              <a:rPr lang="ar-SA" sz="2800" b="1" dirty="0" smtClean="0">
                <a:solidFill>
                  <a:srgbClr val="7030A0"/>
                </a:solidFill>
                <a:latin typeface="Arabic Typesetting" pitchFamily="66" charset="-78"/>
                <a:cs typeface="Arabic Typesetting" pitchFamily="66" charset="-78"/>
              </a:rPr>
              <a:t>( ضبط الحدود، الدراية بالمصطلحات الفقهية الخاصة للمذهب والمصنف، المصطلحات المعاصرة ، التنزيل المعاصر للمصطلح الفقهي القديم)</a:t>
            </a:r>
            <a:endParaRPr lang="ar-SA" sz="2800" b="1" dirty="0" smtClean="0">
              <a:solidFill>
                <a:srgbClr val="7030A0"/>
              </a:solidFill>
              <a:latin typeface="Arabic Typesetting" pitchFamily="66" charset="-78"/>
              <a:cs typeface="Arabic Typesetting" pitchFamily="66" charset="-78"/>
            </a:endParaRPr>
          </a:p>
          <a:p>
            <a:pPr algn="r" rtl="1"/>
            <a:r>
              <a:rPr lang="ar-SA" sz="4000" b="1" dirty="0" smtClean="0">
                <a:latin typeface="Arabic Typesetting" pitchFamily="66" charset="-78"/>
                <a:cs typeface="Arabic Typesetting" pitchFamily="66" charset="-78"/>
              </a:rPr>
              <a:t>إغفال النظر المقاصدي </a:t>
            </a:r>
            <a:r>
              <a:rPr lang="ar-SA" sz="4000" b="1" dirty="0" smtClean="0">
                <a:latin typeface="Arabic Typesetting" pitchFamily="66" charset="-78"/>
                <a:cs typeface="Arabic Typesetting" pitchFamily="66" charset="-78"/>
              </a:rPr>
              <a:t>.</a:t>
            </a:r>
            <a:r>
              <a:rPr lang="ar-SA" sz="3100" b="1" dirty="0" smtClean="0">
                <a:solidFill>
                  <a:srgbClr val="7030A0"/>
                </a:solidFill>
                <a:latin typeface="Arabic Typesetting" pitchFamily="66" charset="-78"/>
                <a:cs typeface="Arabic Typesetting" pitchFamily="66" charset="-78"/>
              </a:rPr>
              <a:t>(الربط بالمقاصد عند الاستدلال، العناية بالمآلات، الترجيح بين الأقوال عند التعارض ،ظروف التنزيل حسب المكان والزمان والحال والإنسان)</a:t>
            </a:r>
            <a:endParaRPr lang="ar-SA" sz="3100" b="1" dirty="0" smtClean="0">
              <a:solidFill>
                <a:srgbClr val="7030A0"/>
              </a:solidFill>
              <a:latin typeface="Arabic Typesetting" pitchFamily="66" charset="-78"/>
              <a:cs typeface="Arabic Typesetting" pitchFamily="66" charset="-78"/>
            </a:endParaRPr>
          </a:p>
          <a:p>
            <a:pPr algn="r" rtl="1"/>
            <a:r>
              <a:rPr lang="ar-SA" sz="4000" b="1" dirty="0" smtClean="0">
                <a:latin typeface="Arabic Typesetting" pitchFamily="66" charset="-78"/>
                <a:cs typeface="Arabic Typesetting" pitchFamily="66" charset="-78"/>
              </a:rPr>
              <a:t>مدى إعمال القواعد الفقهية في الاستدلال </a:t>
            </a:r>
            <a:r>
              <a:rPr lang="ar-SA" sz="3600" b="1" dirty="0" smtClean="0">
                <a:solidFill>
                  <a:srgbClr val="7030A0"/>
                </a:solidFill>
                <a:latin typeface="Arabic Typesetting" pitchFamily="66" charset="-78"/>
                <a:cs typeface="Arabic Typesetting" pitchFamily="66" charset="-78"/>
              </a:rPr>
              <a:t>.( معرفة العلل المشتركة بين الفروع وبالتالي يبرز المقصد، ربط الأشباه بالنظائر ،الاستشهاد بالقاعدة عند خلو النص)</a:t>
            </a:r>
            <a:endParaRPr lang="ar-SA" sz="3600" b="1" dirty="0" smtClean="0">
              <a:solidFill>
                <a:srgbClr val="7030A0"/>
              </a:solidFill>
              <a:latin typeface="Arabic Typesetting" pitchFamily="66" charset="-78"/>
              <a:cs typeface="Arabic Typesetting" pitchFamily="66" charset="-78"/>
            </a:endParaRPr>
          </a:p>
          <a:p>
            <a:pPr algn="r" rtl="1"/>
            <a:r>
              <a:rPr lang="ar-SA" sz="4000" b="1" dirty="0" smtClean="0">
                <a:latin typeface="Arabic Typesetting" pitchFamily="66" charset="-78"/>
                <a:cs typeface="Arabic Typesetting" pitchFamily="66" charset="-78"/>
              </a:rPr>
              <a:t> الاستشهاد بالغرائب </a:t>
            </a:r>
            <a:r>
              <a:rPr lang="ar-SA" sz="4000" b="1" dirty="0" smtClean="0">
                <a:latin typeface="Arabic Typesetting" pitchFamily="66" charset="-78"/>
                <a:cs typeface="Arabic Typesetting" pitchFamily="66" charset="-78"/>
              </a:rPr>
              <a:t>.</a:t>
            </a:r>
            <a:endParaRPr lang="ar-SA" sz="4000" b="1" dirty="0" smtClean="0">
              <a:latin typeface="Arabic Typesetting" pitchFamily="66" charset="-78"/>
              <a:cs typeface="Arabic Typesetting" pitchFamily="66" charset="-78"/>
            </a:endParaRPr>
          </a:p>
          <a:p>
            <a:pPr algn="r" rtl="1"/>
            <a:r>
              <a:rPr lang="ar-SA" sz="4000" b="1" dirty="0" smtClean="0">
                <a:latin typeface="Arabic Typesetting" pitchFamily="66" charset="-78"/>
                <a:cs typeface="Arabic Typesetting" pitchFamily="66" charset="-78"/>
              </a:rPr>
              <a:t>أسر السائد</a:t>
            </a:r>
            <a:r>
              <a:rPr lang="ar-SA" sz="4000" b="1" dirty="0" smtClean="0">
                <a:latin typeface="Arabic Typesetting" pitchFamily="66" charset="-78"/>
                <a:cs typeface="Arabic Typesetting" pitchFamily="66" charset="-78"/>
              </a:rPr>
              <a:t>.</a:t>
            </a:r>
            <a:r>
              <a:rPr lang="ar-SA" sz="4000" b="1" dirty="0" smtClean="0">
                <a:solidFill>
                  <a:srgbClr val="7030A0"/>
                </a:solidFill>
                <a:latin typeface="Arabic Typesetting" pitchFamily="66" charset="-78"/>
                <a:cs typeface="Arabic Typesetting" pitchFamily="66" charset="-78"/>
              </a:rPr>
              <a:t>( الخوف من المخالفة للسائد ولو عارض الحق، التقليد للعرف المذهبي،الانصياع لرغبات الجمهور والنفوذ)</a:t>
            </a:r>
            <a:endParaRPr lang="ar-SA" sz="4000" b="1" dirty="0" smtClean="0">
              <a:solidFill>
                <a:srgbClr val="7030A0"/>
              </a:solidFill>
              <a:latin typeface="Arabic Typesetting" pitchFamily="66" charset="-78"/>
              <a:cs typeface="Arabic Typesetting" pitchFamily="66" charset="-78"/>
            </a:endParaRPr>
          </a:p>
        </p:txBody>
      </p:sp>
    </p:spTree>
  </p:cSld>
  <p:clrMapOvr>
    <a:masterClrMapping/>
  </p:clrMapOvr>
  <p:transition spd="med">
    <p:wipe dir="d"/>
    <p:sndAc>
      <p:stSnd>
        <p:snd r:embed="rId2" name="camera.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233</TotalTime>
  <Words>618</Words>
  <Application>Microsoft Office PowerPoint</Application>
  <PresentationFormat>On-screen Show (4:3)</PresentationFormat>
  <Paragraphs>78</Paragraphs>
  <Slides>11</Slides>
  <Notes>0</Notes>
  <HiddenSlides>1</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Oriel</vt:lpstr>
      <vt:lpstr>مدارسات حول إعداد البحث الفقهي </vt:lpstr>
      <vt:lpstr>مقدمات حول البحث </vt:lpstr>
      <vt:lpstr>أولا : استراتيجيات البحث</vt:lpstr>
      <vt:lpstr>آليات حول استراتيجية البحث </vt:lpstr>
      <vt:lpstr>ثانيا: تساؤلات البحث</vt:lpstr>
      <vt:lpstr>ثالثا:اختيار العنوان</vt:lpstr>
      <vt:lpstr>رابعا :تخطيط البحث</vt:lpstr>
      <vt:lpstr>أهم الأخطاء في كتابة البحوث :</vt:lpstr>
      <vt:lpstr>خامسا: منهج الاستدلال في البحوث الفقهية</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مدارسات حول إعداد البحث الفقهي </dc:title>
  <dc:creator>ITC</dc:creator>
  <cp:lastModifiedBy>ITC</cp:lastModifiedBy>
  <cp:revision>28</cp:revision>
  <dcterms:created xsi:type="dcterms:W3CDTF">2010-10-29T03:24:50Z</dcterms:created>
  <dcterms:modified xsi:type="dcterms:W3CDTF">2010-10-31T10:03:18Z</dcterms:modified>
</cp:coreProperties>
</file>